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charts/chart3.xml" ContentType="application/vnd.openxmlformats-officedocument.drawingml.chart+xml"/>
  <Override PartName="/ppt/comments/comment1.xml" ContentType="application/vnd.openxmlformats-officedocument.presentationml.comments+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8" r:id="rId4"/>
    <p:sldId id="261" r:id="rId5"/>
    <p:sldId id="259" r:id="rId6"/>
    <p:sldId id="260"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nathan Dominguez" initials="J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2" d="100"/>
          <a:sy n="72" d="100"/>
        </p:scale>
        <p:origin x="-2152" y="-2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dirty="0" smtClean="0"/>
              <a:t>Coupons Distributed in 2011 in Billions</a:t>
            </a:r>
            <a:endParaRPr lang="en-US" dirty="0"/>
          </a:p>
        </c:rich>
      </c:tx>
      <c:layout>
        <c:manualLayout>
          <c:xMode val="edge"/>
          <c:yMode val="edge"/>
          <c:x val="0.132856681849092"/>
          <c:y val="0.071454935004141"/>
        </c:manualLayout>
      </c:layout>
      <c:overlay val="0"/>
    </c:title>
    <c:autoTitleDeleted val="0"/>
    <c:view3D>
      <c:rotX val="75"/>
      <c:rotY val="0"/>
      <c:rAngAx val="0"/>
      <c:perspective val="30"/>
    </c:view3D>
    <c:floor>
      <c:thickness val="0"/>
    </c:floor>
    <c:sideWall>
      <c:thickness val="0"/>
    </c:sideWall>
    <c:backWall>
      <c:thickness val="0"/>
    </c:backWall>
    <c:plotArea>
      <c:layout>
        <c:manualLayout>
          <c:layoutTarget val="inner"/>
          <c:xMode val="edge"/>
          <c:yMode val="edge"/>
          <c:x val="0.064198322154021"/>
          <c:y val="0.138509858905573"/>
          <c:w val="0.592464767579362"/>
          <c:h val="0.79643576782735"/>
        </c:manualLayout>
      </c:layout>
      <c:pie3DChart>
        <c:varyColors val="1"/>
        <c:ser>
          <c:idx val="0"/>
          <c:order val="0"/>
          <c:tx>
            <c:strRef>
              <c:f>Sheet1!$B$1</c:f>
              <c:strCache>
                <c:ptCount val="1"/>
                <c:pt idx="0">
                  <c:v>Sales</c:v>
                </c:pt>
              </c:strCache>
            </c:strRef>
          </c:tx>
          <c:dPt>
            <c:idx val="0"/>
            <c:bubble3D val="0"/>
            <c:spPr>
              <a:solidFill>
                <a:schemeClr val="accent3">
                  <a:lumMod val="60000"/>
                  <a:lumOff val="40000"/>
                </a:schemeClr>
              </a:solidFill>
            </c:spPr>
          </c:dPt>
          <c:dLbls>
            <c:dLblPos val="bestFit"/>
            <c:showLegendKey val="0"/>
            <c:showVal val="1"/>
            <c:showCatName val="0"/>
            <c:showSerName val="0"/>
            <c:showPercent val="0"/>
            <c:showBubbleSize val="0"/>
            <c:showLeaderLines val="1"/>
          </c:dLbls>
          <c:cat>
            <c:strRef>
              <c:f>Sheet1!$A$2:$A$3</c:f>
              <c:strCache>
                <c:ptCount val="2"/>
                <c:pt idx="0">
                  <c:v>Redeemed</c:v>
                </c:pt>
                <c:pt idx="1">
                  <c:v>Not Redeemed</c:v>
                </c:pt>
              </c:strCache>
            </c:strRef>
          </c:cat>
          <c:val>
            <c:numRef>
              <c:f>Sheet1!$B$2:$B$3</c:f>
              <c:numCache>
                <c:formatCode>General</c:formatCode>
                <c:ptCount val="2"/>
                <c:pt idx="0">
                  <c:v>3.3</c:v>
                </c:pt>
                <c:pt idx="1">
                  <c:v>305.0</c:v>
                </c:pt>
              </c:numCache>
            </c:numRef>
          </c:val>
        </c:ser>
        <c:dLbls>
          <c:dLblPos val="bestFit"/>
          <c:showLegendKey val="0"/>
          <c:showVal val="1"/>
          <c:showCatName val="0"/>
          <c:showSerName val="0"/>
          <c:showPercent val="0"/>
          <c:showBubbleSize val="0"/>
          <c:showLeaderLines val="1"/>
        </c:dLbls>
      </c:pie3DChart>
    </c:plotArea>
    <c:legend>
      <c:legendPos val="r"/>
      <c:legendEntry>
        <c:idx val="0"/>
        <c:txPr>
          <a:bodyPr/>
          <a:lstStyle/>
          <a:p>
            <a:pPr>
              <a:defRPr sz="1400"/>
            </a:pPr>
            <a:endParaRPr lang="en-US"/>
          </a:p>
        </c:txPr>
      </c:legendEntry>
      <c:legendEntry>
        <c:idx val="1"/>
        <c:txPr>
          <a:bodyPr/>
          <a:lstStyle/>
          <a:p>
            <a:pPr>
              <a:defRPr sz="1400"/>
            </a:pPr>
            <a:endParaRPr lang="en-US"/>
          </a:p>
        </c:txPr>
      </c:legendEntry>
      <c:layout>
        <c:manualLayout>
          <c:xMode val="edge"/>
          <c:yMode val="edge"/>
          <c:x val="0.65846421149837"/>
          <c:y val="0.454051288514397"/>
          <c:w val="0.313173424688433"/>
          <c:h val="0.112952435394236"/>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Online</c:v>
                </c:pt>
              </c:strCache>
            </c:strRef>
          </c:tx>
          <c:invertIfNegative val="0"/>
          <c:cat>
            <c:numRef>
              <c:f>Sheet1!$A$2:$A$4</c:f>
              <c:numCache>
                <c:formatCode>General</c:formatCode>
                <c:ptCount val="3"/>
                <c:pt idx="0">
                  <c:v>2011.0</c:v>
                </c:pt>
                <c:pt idx="1">
                  <c:v>2012.0</c:v>
                </c:pt>
                <c:pt idx="2">
                  <c:v>2013.0</c:v>
                </c:pt>
              </c:numCache>
            </c:numRef>
          </c:cat>
          <c:val>
            <c:numRef>
              <c:f>Sheet1!$B$2:$B$4</c:f>
              <c:numCache>
                <c:formatCode>General</c:formatCode>
                <c:ptCount val="3"/>
                <c:pt idx="0">
                  <c:v>88.2</c:v>
                </c:pt>
                <c:pt idx="1">
                  <c:v>92.5</c:v>
                </c:pt>
                <c:pt idx="2">
                  <c:v>96.8</c:v>
                </c:pt>
              </c:numCache>
            </c:numRef>
          </c:val>
        </c:ser>
        <c:ser>
          <c:idx val="1"/>
          <c:order val="1"/>
          <c:tx>
            <c:strRef>
              <c:f>Sheet1!$C$1</c:f>
              <c:strCache>
                <c:ptCount val="1"/>
                <c:pt idx="0">
                  <c:v>Printed</c:v>
                </c:pt>
              </c:strCache>
            </c:strRef>
          </c:tx>
          <c:invertIfNegative val="0"/>
          <c:cat>
            <c:numRef>
              <c:f>Sheet1!$A$2:$A$4</c:f>
              <c:numCache>
                <c:formatCode>General</c:formatCode>
                <c:ptCount val="3"/>
                <c:pt idx="0">
                  <c:v>2011.0</c:v>
                </c:pt>
                <c:pt idx="1">
                  <c:v>2012.0</c:v>
                </c:pt>
                <c:pt idx="2">
                  <c:v>2013.0</c:v>
                </c:pt>
              </c:numCache>
            </c:numRef>
          </c:cat>
          <c:val>
            <c:numRef>
              <c:f>Sheet1!$C$2:$C$4</c:f>
              <c:numCache>
                <c:formatCode>General</c:formatCode>
                <c:ptCount val="3"/>
                <c:pt idx="0">
                  <c:v>200.0</c:v>
                </c:pt>
                <c:pt idx="1">
                  <c:v>220.0</c:v>
                </c:pt>
                <c:pt idx="2">
                  <c:v>240.0</c:v>
                </c:pt>
              </c:numCache>
            </c:numRef>
          </c:val>
        </c:ser>
        <c:ser>
          <c:idx val="2"/>
          <c:order val="2"/>
          <c:tx>
            <c:strRef>
              <c:f>Sheet1!$D$1</c:f>
              <c:strCache>
                <c:ptCount val="1"/>
                <c:pt idx="0">
                  <c:v>Total</c:v>
                </c:pt>
              </c:strCache>
            </c:strRef>
          </c:tx>
          <c:invertIfNegative val="0"/>
          <c:cat>
            <c:numRef>
              <c:f>Sheet1!$A$2:$A$4</c:f>
              <c:numCache>
                <c:formatCode>General</c:formatCode>
                <c:ptCount val="3"/>
                <c:pt idx="0">
                  <c:v>2011.0</c:v>
                </c:pt>
                <c:pt idx="1">
                  <c:v>2012.0</c:v>
                </c:pt>
                <c:pt idx="2">
                  <c:v>2013.0</c:v>
                </c:pt>
              </c:numCache>
            </c:numRef>
          </c:cat>
          <c:val>
            <c:numRef>
              <c:f>Sheet1!$D$2:$D$4</c:f>
              <c:numCache>
                <c:formatCode>General</c:formatCode>
                <c:ptCount val="3"/>
                <c:pt idx="0">
                  <c:v>288.2</c:v>
                </c:pt>
                <c:pt idx="1">
                  <c:v>312.5</c:v>
                </c:pt>
                <c:pt idx="2">
                  <c:v>336.8</c:v>
                </c:pt>
              </c:numCache>
            </c:numRef>
          </c:val>
        </c:ser>
        <c:dLbls>
          <c:showLegendKey val="0"/>
          <c:showVal val="0"/>
          <c:showCatName val="0"/>
          <c:showSerName val="0"/>
          <c:showPercent val="0"/>
          <c:showBubbleSize val="0"/>
        </c:dLbls>
        <c:gapWidth val="150"/>
        <c:shape val="box"/>
        <c:axId val="617401800"/>
        <c:axId val="617488568"/>
        <c:axId val="0"/>
      </c:bar3DChart>
      <c:catAx>
        <c:axId val="617401800"/>
        <c:scaling>
          <c:orientation val="minMax"/>
        </c:scaling>
        <c:delete val="0"/>
        <c:axPos val="b"/>
        <c:numFmt formatCode="General" sourceLinked="1"/>
        <c:majorTickMark val="out"/>
        <c:minorTickMark val="none"/>
        <c:tickLblPos val="nextTo"/>
        <c:crossAx val="617488568"/>
        <c:crosses val="autoZero"/>
        <c:auto val="1"/>
        <c:lblAlgn val="ctr"/>
        <c:lblOffset val="100"/>
        <c:noMultiLvlLbl val="0"/>
      </c:catAx>
      <c:valAx>
        <c:axId val="617488568"/>
        <c:scaling>
          <c:orientation val="minMax"/>
        </c:scaling>
        <c:delete val="0"/>
        <c:axPos val="l"/>
        <c:majorGridlines/>
        <c:title>
          <c:tx>
            <c:rich>
              <a:bodyPr rot="-5400000" vert="horz"/>
              <a:lstStyle/>
              <a:p>
                <a:pPr>
                  <a:defRPr sz="1200"/>
                </a:pPr>
                <a:r>
                  <a:rPr lang="en-US" sz="1600" dirty="0" smtClean="0"/>
                  <a:t>Consumers</a:t>
                </a:r>
                <a:r>
                  <a:rPr lang="en-US" sz="1600" baseline="0" dirty="0" smtClean="0"/>
                  <a:t> in Millions</a:t>
                </a:r>
                <a:endParaRPr lang="en-US" sz="1600" dirty="0"/>
              </a:p>
            </c:rich>
          </c:tx>
          <c:layout/>
          <c:overlay val="0"/>
        </c:title>
        <c:numFmt formatCode="General" sourceLinked="1"/>
        <c:majorTickMark val="out"/>
        <c:minorTickMark val="none"/>
        <c:tickLblPos val="nextTo"/>
        <c:crossAx val="617401800"/>
        <c:crosses val="autoZero"/>
        <c:crossBetween val="between"/>
      </c:valAx>
    </c:plotArea>
    <c:legend>
      <c:legendPos val="r"/>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Competitor</a:t>
            </a:r>
            <a:r>
              <a:rPr lang="en-US" baseline="0" dirty="0" smtClean="0"/>
              <a:t> Analysis</a:t>
            </a:r>
            <a:endParaRPr lang="en-US" dirty="0"/>
          </a:p>
        </c:rich>
      </c:tx>
      <c:layout>
        <c:manualLayout>
          <c:xMode val="edge"/>
          <c:yMode val="edge"/>
          <c:x val="0.228950013681765"/>
          <c:y val="0.017510554590188"/>
        </c:manualLayout>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Ease of Use</c:v>
                </c:pt>
              </c:strCache>
            </c:strRef>
          </c:tx>
          <c:spPr>
            <a:solidFill>
              <a:srgbClr val="5ACEF9"/>
            </a:solidFill>
          </c:spPr>
          <c:invertIfNegative val="0"/>
          <c:cat>
            <c:strRef>
              <c:f>Sheet1!$A$2:$A$4</c:f>
              <c:strCache>
                <c:ptCount val="3"/>
                <c:pt idx="0">
                  <c:v>Groupon</c:v>
                </c:pt>
                <c:pt idx="1">
                  <c:v>Living Social</c:v>
                </c:pt>
                <c:pt idx="2">
                  <c:v>The Dealhound™</c:v>
                </c:pt>
              </c:strCache>
            </c:strRef>
          </c:cat>
          <c:val>
            <c:numRef>
              <c:f>Sheet1!$B$2:$B$4</c:f>
              <c:numCache>
                <c:formatCode>General</c:formatCode>
                <c:ptCount val="3"/>
                <c:pt idx="0">
                  <c:v>2.0</c:v>
                </c:pt>
                <c:pt idx="1">
                  <c:v>1.7</c:v>
                </c:pt>
                <c:pt idx="2">
                  <c:v>5.5</c:v>
                </c:pt>
              </c:numCache>
            </c:numRef>
          </c:val>
        </c:ser>
        <c:ser>
          <c:idx val="1"/>
          <c:order val="1"/>
          <c:tx>
            <c:strRef>
              <c:f>Sheet1!$C$1</c:f>
              <c:strCache>
                <c:ptCount val="1"/>
                <c:pt idx="0">
                  <c:v>Targeted Advertising</c:v>
                </c:pt>
              </c:strCache>
            </c:strRef>
          </c:tx>
          <c:invertIfNegative val="0"/>
          <c:cat>
            <c:strRef>
              <c:f>Sheet1!$A$2:$A$4</c:f>
              <c:strCache>
                <c:ptCount val="3"/>
                <c:pt idx="0">
                  <c:v>Groupon</c:v>
                </c:pt>
                <c:pt idx="1">
                  <c:v>Living Social</c:v>
                </c:pt>
                <c:pt idx="2">
                  <c:v>The Dealhound™</c:v>
                </c:pt>
              </c:strCache>
            </c:strRef>
          </c:cat>
          <c:val>
            <c:numRef>
              <c:f>Sheet1!$C$2:$C$4</c:f>
              <c:numCache>
                <c:formatCode>General</c:formatCode>
                <c:ptCount val="3"/>
                <c:pt idx="0">
                  <c:v>3.0</c:v>
                </c:pt>
                <c:pt idx="1">
                  <c:v>3.5</c:v>
                </c:pt>
                <c:pt idx="2">
                  <c:v>6.7</c:v>
                </c:pt>
              </c:numCache>
            </c:numRef>
          </c:val>
        </c:ser>
        <c:dLbls>
          <c:showLegendKey val="0"/>
          <c:showVal val="0"/>
          <c:showCatName val="0"/>
          <c:showSerName val="0"/>
          <c:showPercent val="0"/>
          <c:showBubbleSize val="0"/>
        </c:dLbls>
        <c:gapWidth val="150"/>
        <c:shape val="box"/>
        <c:axId val="617494680"/>
        <c:axId val="1432317112"/>
        <c:axId val="0"/>
      </c:bar3DChart>
      <c:catAx>
        <c:axId val="617494680"/>
        <c:scaling>
          <c:orientation val="minMax"/>
        </c:scaling>
        <c:delete val="0"/>
        <c:axPos val="b"/>
        <c:majorTickMark val="out"/>
        <c:minorTickMark val="none"/>
        <c:tickLblPos val="nextTo"/>
        <c:crossAx val="1432317112"/>
        <c:crosses val="autoZero"/>
        <c:auto val="1"/>
        <c:lblAlgn val="ctr"/>
        <c:lblOffset val="100"/>
        <c:noMultiLvlLbl val="0"/>
      </c:catAx>
      <c:valAx>
        <c:axId val="1432317112"/>
        <c:scaling>
          <c:orientation val="minMax"/>
        </c:scaling>
        <c:delete val="1"/>
        <c:axPos val="l"/>
        <c:majorGridlines/>
        <c:numFmt formatCode="General" sourceLinked="1"/>
        <c:majorTickMark val="out"/>
        <c:minorTickMark val="none"/>
        <c:tickLblPos val="nextTo"/>
        <c:crossAx val="61749468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title>
      <c:tx>
        <c:rich>
          <a:bodyPr/>
          <a:lstStyle/>
          <a:p>
            <a:pPr>
              <a:defRPr/>
            </a:pPr>
            <a:r>
              <a:rPr lang="en-US"/>
              <a:t>Projected Earnings</a:t>
            </a:r>
          </a:p>
        </c:rich>
      </c:tx>
      <c:layout/>
      <c:overlay val="0"/>
    </c:title>
    <c:autoTitleDeleted val="0"/>
    <c:plotArea>
      <c:layout/>
      <c:lineChart>
        <c:grouping val="standard"/>
        <c:varyColors val="0"/>
        <c:ser>
          <c:idx val="0"/>
          <c:order val="0"/>
          <c:tx>
            <c:strRef>
              <c:f>Sheet1!$B$1</c:f>
              <c:strCache>
                <c:ptCount val="1"/>
                <c:pt idx="0">
                  <c:v>Series 1</c:v>
                </c:pt>
              </c:strCache>
            </c:strRef>
          </c:tx>
          <c:marker>
            <c:symbol val="none"/>
          </c:marker>
          <c:cat>
            <c:numRef>
              <c:f>Sheet1!$A$2:$A$5</c:f>
              <c:numCache>
                <c:formatCode>General</c:formatCode>
                <c:ptCount val="4"/>
                <c:pt idx="0">
                  <c:v>2013.0</c:v>
                </c:pt>
                <c:pt idx="1">
                  <c:v>2014.0</c:v>
                </c:pt>
                <c:pt idx="2">
                  <c:v>2015.0</c:v>
                </c:pt>
                <c:pt idx="3">
                  <c:v>2016.0</c:v>
                </c:pt>
              </c:numCache>
            </c:numRef>
          </c:cat>
          <c:val>
            <c:numRef>
              <c:f>Sheet1!$B$2:$B$5</c:f>
              <c:numCache>
                <c:formatCode>General</c:formatCode>
                <c:ptCount val="4"/>
                <c:pt idx="0">
                  <c:v>0.25</c:v>
                </c:pt>
                <c:pt idx="1">
                  <c:v>0.5</c:v>
                </c:pt>
                <c:pt idx="2">
                  <c:v>3.0</c:v>
                </c:pt>
                <c:pt idx="3">
                  <c:v>7.0</c:v>
                </c:pt>
              </c:numCache>
            </c:numRef>
          </c:val>
          <c:smooth val="0"/>
        </c:ser>
        <c:dLbls>
          <c:showLegendKey val="0"/>
          <c:showVal val="0"/>
          <c:showCatName val="0"/>
          <c:showSerName val="0"/>
          <c:showPercent val="0"/>
          <c:showBubbleSize val="0"/>
        </c:dLbls>
        <c:marker val="1"/>
        <c:smooth val="0"/>
        <c:axId val="2983800"/>
        <c:axId val="1431382536"/>
      </c:lineChart>
      <c:catAx>
        <c:axId val="2983800"/>
        <c:scaling>
          <c:orientation val="minMax"/>
        </c:scaling>
        <c:delete val="0"/>
        <c:axPos val="b"/>
        <c:numFmt formatCode="General" sourceLinked="1"/>
        <c:majorTickMark val="out"/>
        <c:minorTickMark val="none"/>
        <c:tickLblPos val="nextTo"/>
        <c:crossAx val="1431382536"/>
        <c:crosses val="autoZero"/>
        <c:auto val="1"/>
        <c:lblAlgn val="ctr"/>
        <c:lblOffset val="100"/>
        <c:noMultiLvlLbl val="0"/>
      </c:catAx>
      <c:valAx>
        <c:axId val="1431382536"/>
        <c:scaling>
          <c:orientation val="minMax"/>
        </c:scaling>
        <c:delete val="0"/>
        <c:axPos val="l"/>
        <c:majorGridlines/>
        <c:title>
          <c:tx>
            <c:rich>
              <a:bodyPr rot="-5400000" vert="horz"/>
              <a:lstStyle/>
              <a:p>
                <a:pPr>
                  <a:defRPr/>
                </a:pPr>
                <a:r>
                  <a:rPr lang="en-US"/>
                  <a:t>Millions</a:t>
                </a:r>
              </a:p>
              <a:p>
                <a:pPr>
                  <a:defRPr/>
                </a:pPr>
                <a:endParaRPr lang="en-US"/>
              </a:p>
            </c:rich>
          </c:tx>
          <c:layout/>
          <c:overlay val="0"/>
        </c:title>
        <c:numFmt formatCode="General" sourceLinked="1"/>
        <c:majorTickMark val="out"/>
        <c:minorTickMark val="none"/>
        <c:tickLblPos val="nextTo"/>
        <c:crossAx val="29838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manualLayout>
          <c:xMode val="edge"/>
          <c:yMode val="edge"/>
          <c:x val="0.188106916875158"/>
          <c:y val="0.0844779370836656"/>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0382128159905938"/>
          <c:y val="0.105483823918916"/>
          <c:w val="0.618440981914298"/>
          <c:h val="0.894516176081084"/>
        </c:manualLayout>
      </c:layout>
      <c:pie3DChart>
        <c:varyColors val="1"/>
        <c:ser>
          <c:idx val="0"/>
          <c:order val="0"/>
          <c:tx>
            <c:strRef>
              <c:f>Sheet1!$B$1</c:f>
              <c:strCache>
                <c:ptCount val="1"/>
                <c:pt idx="0">
                  <c:v>Breakdown of Investment</c:v>
                </c:pt>
              </c:strCache>
            </c:strRef>
          </c:tx>
          <c:dLbls>
            <c:numFmt formatCode="&quot;$&quot;#,##0.00" sourceLinked="0"/>
            <c:txPr>
              <a:bodyPr/>
              <a:lstStyle/>
              <a:p>
                <a:pPr>
                  <a:defRPr sz="1400"/>
                </a:pPr>
                <a:endParaRPr lang="en-US"/>
              </a:p>
            </c:txPr>
            <c:dLblPos val="bestFit"/>
            <c:showLegendKey val="0"/>
            <c:showVal val="1"/>
            <c:showCatName val="0"/>
            <c:showSerName val="0"/>
            <c:showPercent val="0"/>
            <c:showBubbleSize val="0"/>
            <c:showLeaderLines val="1"/>
          </c:dLbls>
          <c:cat>
            <c:strRef>
              <c:f>Sheet1!$A$2:$A$5</c:f>
              <c:strCache>
                <c:ptCount val="4"/>
                <c:pt idx="0">
                  <c:v>Patent and legal advice</c:v>
                </c:pt>
                <c:pt idx="1">
                  <c:v>Initial Advertising </c:v>
                </c:pt>
                <c:pt idx="2">
                  <c:v>Designer</c:v>
                </c:pt>
                <c:pt idx="3">
                  <c:v>Technical Needs</c:v>
                </c:pt>
              </c:strCache>
            </c:strRef>
          </c:cat>
          <c:val>
            <c:numRef>
              <c:f>Sheet1!$B$2:$B$5</c:f>
              <c:numCache>
                <c:formatCode>General</c:formatCode>
                <c:ptCount val="4"/>
                <c:pt idx="0">
                  <c:v>15000.0</c:v>
                </c:pt>
                <c:pt idx="1">
                  <c:v>75000.0</c:v>
                </c:pt>
                <c:pt idx="2">
                  <c:v>20000.0</c:v>
                </c:pt>
                <c:pt idx="3">
                  <c:v>10000.0</c:v>
                </c:pt>
              </c:numCache>
            </c:numRef>
          </c:val>
        </c:ser>
        <c:dLbls>
          <c:showLegendKey val="0"/>
          <c:showVal val="1"/>
          <c:showCatName val="0"/>
          <c:showSerName val="0"/>
          <c:showPercent val="0"/>
          <c:showBubbleSize val="0"/>
          <c:showLeaderLines val="1"/>
        </c:dLbls>
      </c:pie3DChart>
    </c:plotArea>
    <c:legend>
      <c:legendPos val="r"/>
      <c:layout>
        <c:manualLayout>
          <c:xMode val="edge"/>
          <c:yMode val="edge"/>
          <c:x val="0.656597289258243"/>
          <c:y val="0.436338288865287"/>
          <c:w val="0.343402710741757"/>
          <c:h val="0.214611825411384"/>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3-03-26T21:30:36.870" idx="1">
    <p:pos x="10" y="10"/>
    <p:text>The dealhound fact in this slide is rather long so it wasnt able to fit in the bottom bar
</p:text>
  </p:cm>
</p:cmLst>
</file>

<file path=ppt/diagrams/_rels/data1.xml.rels><?xml version="1.0" encoding="UTF-8" standalone="yes"?>
<Relationships xmlns="http://schemas.openxmlformats.org/package/2006/relationships"><Relationship Id="rId1" Type="http://schemas.openxmlformats.org/officeDocument/2006/relationships/image" Target="../media/image8.jpg"/><Relationship Id="rId2" Type="http://schemas.openxmlformats.org/officeDocument/2006/relationships/image" Target="../media/image9.jpg"/><Relationship Id="rId3" Type="http://schemas.openxmlformats.org/officeDocument/2006/relationships/image" Target="../media/image10.jpg"/></Relationships>
</file>

<file path=ppt/diagrams/_rels/drawing1.xml.rels><?xml version="1.0" encoding="UTF-8" standalone="yes"?>
<Relationships xmlns="http://schemas.openxmlformats.org/package/2006/relationships"><Relationship Id="rId1" Type="http://schemas.openxmlformats.org/officeDocument/2006/relationships/image" Target="../media/image8.jpg"/><Relationship Id="rId2" Type="http://schemas.openxmlformats.org/officeDocument/2006/relationships/image" Target="../media/image9.jpg"/><Relationship Id="rId3" Type="http://schemas.openxmlformats.org/officeDocument/2006/relationships/image" Target="../media/image10.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615C60-B016-2645-B1AE-FC9A33106F35}" type="doc">
      <dgm:prSet loTypeId="urn:microsoft.com/office/officeart/2008/layout/TitledPictureBlocks" loCatId="" qsTypeId="urn:microsoft.com/office/officeart/2005/8/quickstyle/3D1" qsCatId="3D" csTypeId="urn:microsoft.com/office/officeart/2005/8/colors/accent1_2" csCatId="accent1" phldr="1"/>
      <dgm:spPr/>
      <dgm:t>
        <a:bodyPr/>
        <a:lstStyle/>
        <a:p>
          <a:endParaRPr lang="en-US"/>
        </a:p>
      </dgm:t>
    </dgm:pt>
    <dgm:pt modelId="{648E31B3-9421-C74B-8A8B-03739B97DC9F}">
      <dgm:prSet phldrT="[Text]" custT="1"/>
      <dgm:spPr/>
      <dgm:t>
        <a:bodyPr/>
        <a:lstStyle/>
        <a:p>
          <a:r>
            <a:rPr lang="en-US" sz="2000" dirty="0" smtClean="0"/>
            <a:t>Coupon Organizer</a:t>
          </a:r>
          <a:endParaRPr lang="en-US" sz="2000" dirty="0"/>
        </a:p>
      </dgm:t>
    </dgm:pt>
    <dgm:pt modelId="{E8D882B7-43A7-9747-B712-A140A2FDF4C0}" type="parTrans" cxnId="{3D9F14FA-F87D-EA4F-AB4F-8B5C17B9FAD8}">
      <dgm:prSet/>
      <dgm:spPr/>
      <dgm:t>
        <a:bodyPr/>
        <a:lstStyle/>
        <a:p>
          <a:endParaRPr lang="en-US"/>
        </a:p>
      </dgm:t>
    </dgm:pt>
    <dgm:pt modelId="{387385CA-A7F6-5743-8D53-57AA41618871}" type="sibTrans" cxnId="{3D9F14FA-F87D-EA4F-AB4F-8B5C17B9FAD8}">
      <dgm:prSet/>
      <dgm:spPr/>
      <dgm:t>
        <a:bodyPr/>
        <a:lstStyle/>
        <a:p>
          <a:endParaRPr lang="en-US"/>
        </a:p>
      </dgm:t>
    </dgm:pt>
    <dgm:pt modelId="{D0236FAE-94C5-1641-A674-03B692EB1701}">
      <dgm:prSet phldrT="[Text]" custT="1"/>
      <dgm:spPr/>
      <dgm:t>
        <a:bodyPr/>
        <a:lstStyle/>
        <a:p>
          <a:r>
            <a:rPr lang="en-US" sz="1600" dirty="0" smtClean="0"/>
            <a:t>A simple solution to the users problem.</a:t>
          </a:r>
          <a:endParaRPr lang="en-US" sz="1600" dirty="0"/>
        </a:p>
      </dgm:t>
    </dgm:pt>
    <dgm:pt modelId="{327C5E9F-8067-5C48-AA91-DA6C3AF8E5CC}" type="parTrans" cxnId="{FEBF98AD-4FF0-AA4F-87C6-56BB03C53B02}">
      <dgm:prSet/>
      <dgm:spPr/>
      <dgm:t>
        <a:bodyPr/>
        <a:lstStyle/>
        <a:p>
          <a:endParaRPr lang="en-US"/>
        </a:p>
      </dgm:t>
    </dgm:pt>
    <dgm:pt modelId="{BDC5290C-028E-CB45-AEF2-B8FF59F76D2E}" type="sibTrans" cxnId="{FEBF98AD-4FF0-AA4F-87C6-56BB03C53B02}">
      <dgm:prSet/>
      <dgm:spPr/>
      <dgm:t>
        <a:bodyPr/>
        <a:lstStyle/>
        <a:p>
          <a:endParaRPr lang="en-US"/>
        </a:p>
      </dgm:t>
    </dgm:pt>
    <dgm:pt modelId="{9E2D6697-AD30-7843-98A0-1F9677DF3BF6}">
      <dgm:prSet phldrT="[Text]" custT="1"/>
      <dgm:spPr/>
      <dgm:t>
        <a:bodyPr/>
        <a:lstStyle/>
        <a:p>
          <a:r>
            <a:rPr lang="en-US" sz="1600" dirty="0" smtClean="0"/>
            <a:t>Innovative</a:t>
          </a:r>
          <a:endParaRPr lang="en-US" sz="1600" dirty="0"/>
        </a:p>
      </dgm:t>
    </dgm:pt>
    <dgm:pt modelId="{6A68D11B-3FEC-3045-8645-365641221757}" type="parTrans" cxnId="{835ED89E-3609-7549-9CEF-B2C93F1A7CC7}">
      <dgm:prSet/>
      <dgm:spPr/>
      <dgm:t>
        <a:bodyPr/>
        <a:lstStyle/>
        <a:p>
          <a:endParaRPr lang="en-US"/>
        </a:p>
      </dgm:t>
    </dgm:pt>
    <dgm:pt modelId="{6ED503BB-FD34-DF4F-87B5-12B5A2057664}" type="sibTrans" cxnId="{835ED89E-3609-7549-9CEF-B2C93F1A7CC7}">
      <dgm:prSet/>
      <dgm:spPr/>
      <dgm:t>
        <a:bodyPr/>
        <a:lstStyle/>
        <a:p>
          <a:endParaRPr lang="en-US"/>
        </a:p>
      </dgm:t>
    </dgm:pt>
    <dgm:pt modelId="{7B59A2DD-6E3F-D94B-A6A3-017361A04D91}">
      <dgm:prSet phldrT="[Text]" custT="1"/>
      <dgm:spPr/>
      <dgm:t>
        <a:bodyPr/>
        <a:lstStyle/>
        <a:p>
          <a:r>
            <a:rPr lang="en-US" sz="2000" dirty="0" smtClean="0"/>
            <a:t>On the Go</a:t>
          </a:r>
          <a:endParaRPr lang="en-US" sz="2000" dirty="0"/>
        </a:p>
      </dgm:t>
    </dgm:pt>
    <dgm:pt modelId="{36C8E781-CC9F-CC46-B03C-AE4D4E08795F}" type="parTrans" cxnId="{F021EA86-7F5D-BD46-A296-431DDCE382EF}">
      <dgm:prSet/>
      <dgm:spPr/>
      <dgm:t>
        <a:bodyPr/>
        <a:lstStyle/>
        <a:p>
          <a:endParaRPr lang="en-US"/>
        </a:p>
      </dgm:t>
    </dgm:pt>
    <dgm:pt modelId="{C8F6C087-14F2-6C4A-BB93-332A9ACF6DF8}" type="sibTrans" cxnId="{F021EA86-7F5D-BD46-A296-431DDCE382EF}">
      <dgm:prSet/>
      <dgm:spPr/>
      <dgm:t>
        <a:bodyPr/>
        <a:lstStyle/>
        <a:p>
          <a:endParaRPr lang="en-US"/>
        </a:p>
      </dgm:t>
    </dgm:pt>
    <dgm:pt modelId="{FEADA378-63F3-B445-BFFC-BB2D69CCA842}">
      <dgm:prSet phldrT="[Text]" custT="1"/>
      <dgm:spPr/>
      <dgm:t>
        <a:bodyPr/>
        <a:lstStyle/>
        <a:p>
          <a:r>
            <a:rPr lang="en-US" sz="1600" dirty="0" smtClean="0"/>
            <a:t>A simple solution to the companies’ problem. </a:t>
          </a:r>
          <a:endParaRPr lang="en-US" sz="1600" dirty="0"/>
        </a:p>
      </dgm:t>
    </dgm:pt>
    <dgm:pt modelId="{BAB5DE53-1444-6147-AB84-2630FE4DA087}" type="parTrans" cxnId="{5C02CA6D-3E65-9C41-92DA-9012576F34F4}">
      <dgm:prSet/>
      <dgm:spPr/>
      <dgm:t>
        <a:bodyPr/>
        <a:lstStyle/>
        <a:p>
          <a:endParaRPr lang="en-US"/>
        </a:p>
      </dgm:t>
    </dgm:pt>
    <dgm:pt modelId="{1773DF25-74B4-B149-B74F-F1DC3454E0E2}" type="sibTrans" cxnId="{5C02CA6D-3E65-9C41-92DA-9012576F34F4}">
      <dgm:prSet/>
      <dgm:spPr/>
      <dgm:t>
        <a:bodyPr/>
        <a:lstStyle/>
        <a:p>
          <a:endParaRPr lang="en-US"/>
        </a:p>
      </dgm:t>
    </dgm:pt>
    <dgm:pt modelId="{F70D8650-AA1D-E64A-84AF-B4A3B57500C6}">
      <dgm:prSet phldrT="[Text]" custT="1"/>
      <dgm:spPr/>
      <dgm:t>
        <a:bodyPr/>
        <a:lstStyle/>
        <a:p>
          <a:r>
            <a:rPr lang="en-US" sz="1600" dirty="0" smtClean="0"/>
            <a:t>An effective way to grow the user base. </a:t>
          </a:r>
          <a:endParaRPr lang="en-US" sz="1600" dirty="0"/>
        </a:p>
      </dgm:t>
    </dgm:pt>
    <dgm:pt modelId="{3A5AB9E4-7B86-CF46-A363-4E1D86ADCA04}" type="parTrans" cxnId="{64F01E6C-B24C-5241-B9B2-B1DBDCC4666D}">
      <dgm:prSet/>
      <dgm:spPr/>
      <dgm:t>
        <a:bodyPr/>
        <a:lstStyle/>
        <a:p>
          <a:endParaRPr lang="en-US"/>
        </a:p>
      </dgm:t>
    </dgm:pt>
    <dgm:pt modelId="{14FDBF84-A4EC-3743-A227-F0B42A61CB24}" type="sibTrans" cxnId="{64F01E6C-B24C-5241-B9B2-B1DBDCC4666D}">
      <dgm:prSet/>
      <dgm:spPr/>
      <dgm:t>
        <a:bodyPr/>
        <a:lstStyle/>
        <a:p>
          <a:endParaRPr lang="en-US"/>
        </a:p>
      </dgm:t>
    </dgm:pt>
    <dgm:pt modelId="{3D15F4B9-05EB-544F-B379-E19D39684F9B}">
      <dgm:prSet phldrT="[Text]" custT="1"/>
      <dgm:spPr/>
      <dgm:t>
        <a:bodyPr/>
        <a:lstStyle/>
        <a:p>
          <a:r>
            <a:rPr lang="en-US" sz="1600" dirty="0" smtClean="0"/>
            <a:t>Hands free.</a:t>
          </a:r>
          <a:endParaRPr lang="en-US" sz="1600" dirty="0"/>
        </a:p>
      </dgm:t>
    </dgm:pt>
    <dgm:pt modelId="{1ADD96FA-379B-0D4E-8F0E-8DC567983335}" type="parTrans" cxnId="{03772434-CC8F-0245-A8A8-CFD2EFFD6EAF}">
      <dgm:prSet/>
      <dgm:spPr/>
      <dgm:t>
        <a:bodyPr/>
        <a:lstStyle/>
        <a:p>
          <a:endParaRPr lang="en-US"/>
        </a:p>
      </dgm:t>
    </dgm:pt>
    <dgm:pt modelId="{D33D13D1-1E6B-124E-8E2D-B6AB8C8A84DF}" type="sibTrans" cxnId="{03772434-CC8F-0245-A8A8-CFD2EFFD6EAF}">
      <dgm:prSet/>
      <dgm:spPr/>
      <dgm:t>
        <a:bodyPr/>
        <a:lstStyle/>
        <a:p>
          <a:endParaRPr lang="en-US"/>
        </a:p>
      </dgm:t>
    </dgm:pt>
    <dgm:pt modelId="{76D3C0AE-3121-DE43-AA95-AC2B886FE3B9}">
      <dgm:prSet phldrT="[Text]" custT="1"/>
      <dgm:spPr/>
      <dgm:t>
        <a:bodyPr/>
        <a:lstStyle/>
        <a:p>
          <a:r>
            <a:rPr lang="en-US" sz="2000" dirty="0" smtClean="0"/>
            <a:t>User Uploaded Content</a:t>
          </a:r>
          <a:endParaRPr lang="en-US" sz="2000" dirty="0"/>
        </a:p>
      </dgm:t>
    </dgm:pt>
    <dgm:pt modelId="{F69ED018-D84C-8445-B169-0D69750DA2F6}" type="sibTrans" cxnId="{2E72A0D5-595F-0342-85E4-22837CA71FE2}">
      <dgm:prSet/>
      <dgm:spPr/>
      <dgm:t>
        <a:bodyPr/>
        <a:lstStyle/>
        <a:p>
          <a:endParaRPr lang="en-US"/>
        </a:p>
      </dgm:t>
    </dgm:pt>
    <dgm:pt modelId="{90630B57-9EFD-824A-91F2-A568DC35AE7D}" type="parTrans" cxnId="{2E72A0D5-595F-0342-85E4-22837CA71FE2}">
      <dgm:prSet/>
      <dgm:spPr/>
      <dgm:t>
        <a:bodyPr/>
        <a:lstStyle/>
        <a:p>
          <a:endParaRPr lang="en-US"/>
        </a:p>
      </dgm:t>
    </dgm:pt>
    <dgm:pt modelId="{DB7FA0A7-7EE7-744C-B90A-49B2F632EAFD}" type="pres">
      <dgm:prSet presAssocID="{01615C60-B016-2645-B1AE-FC9A33106F35}" presName="rootNode" presStyleCnt="0">
        <dgm:presLayoutVars>
          <dgm:chMax/>
          <dgm:chPref/>
          <dgm:dir/>
          <dgm:animLvl val="lvl"/>
        </dgm:presLayoutVars>
      </dgm:prSet>
      <dgm:spPr/>
      <dgm:t>
        <a:bodyPr/>
        <a:lstStyle/>
        <a:p>
          <a:endParaRPr lang="en-US"/>
        </a:p>
      </dgm:t>
    </dgm:pt>
    <dgm:pt modelId="{56585FB6-02C3-2947-8007-B3E717F34A27}" type="pres">
      <dgm:prSet presAssocID="{648E31B3-9421-C74B-8A8B-03739B97DC9F}" presName="composite" presStyleCnt="0"/>
      <dgm:spPr/>
    </dgm:pt>
    <dgm:pt modelId="{49F3AB5B-4A4C-7946-93E1-756B8ADD369A}" type="pres">
      <dgm:prSet presAssocID="{648E31B3-9421-C74B-8A8B-03739B97DC9F}" presName="ParentText" presStyleLbl="node1" presStyleIdx="0" presStyleCnt="3" custScaleX="127509" custScaleY="178869">
        <dgm:presLayoutVars>
          <dgm:chMax val="1"/>
          <dgm:chPref val="1"/>
          <dgm:bulletEnabled val="1"/>
        </dgm:presLayoutVars>
      </dgm:prSet>
      <dgm:spPr/>
      <dgm:t>
        <a:bodyPr/>
        <a:lstStyle/>
        <a:p>
          <a:endParaRPr lang="en-US"/>
        </a:p>
      </dgm:t>
    </dgm:pt>
    <dgm:pt modelId="{AE343434-F6DF-8545-A756-A503B2CC8A22}" type="pres">
      <dgm:prSet presAssocID="{648E31B3-9421-C74B-8A8B-03739B97DC9F}" presName="Image" presStyleLbl="bgImgPlace1" presStyleIdx="0" presStyleCnt="3" custScaleX="86219" custScaleY="80530" custLinFactNeighborX="-14033" custLinFactNeighborY="-3105"/>
      <dgm:spPr>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dgm:spPr>
    </dgm:pt>
    <dgm:pt modelId="{B00E3348-9CC4-FD40-B70D-EB00E3884FB4}" type="pres">
      <dgm:prSet presAssocID="{648E31B3-9421-C74B-8A8B-03739B97DC9F}" presName="ChildText" presStyleLbl="fgAcc1" presStyleIdx="0" presStyleCnt="3" custScaleX="138443" custScaleY="133016">
        <dgm:presLayoutVars>
          <dgm:chMax val="0"/>
          <dgm:chPref val="0"/>
          <dgm:bulletEnabled val="1"/>
        </dgm:presLayoutVars>
      </dgm:prSet>
      <dgm:spPr/>
      <dgm:t>
        <a:bodyPr/>
        <a:lstStyle/>
        <a:p>
          <a:endParaRPr lang="en-US"/>
        </a:p>
      </dgm:t>
    </dgm:pt>
    <dgm:pt modelId="{E924F873-6BB1-9C49-A7C1-87BCAE694458}" type="pres">
      <dgm:prSet presAssocID="{387385CA-A7F6-5743-8D53-57AA41618871}" presName="sibTrans" presStyleCnt="0"/>
      <dgm:spPr/>
    </dgm:pt>
    <dgm:pt modelId="{AEBDC60B-488D-E14E-8A3B-22C89A9F2781}" type="pres">
      <dgm:prSet presAssocID="{76D3C0AE-3121-DE43-AA95-AC2B886FE3B9}" presName="composite" presStyleCnt="0"/>
      <dgm:spPr/>
    </dgm:pt>
    <dgm:pt modelId="{2DAC7B1B-55BB-0E42-B4C8-7B433EE6D56D}" type="pres">
      <dgm:prSet presAssocID="{76D3C0AE-3121-DE43-AA95-AC2B886FE3B9}" presName="ParentText" presStyleLbl="node1" presStyleIdx="1" presStyleCnt="3" custScaleX="127945" custScaleY="178463">
        <dgm:presLayoutVars>
          <dgm:chMax val="1"/>
          <dgm:chPref val="1"/>
          <dgm:bulletEnabled val="1"/>
        </dgm:presLayoutVars>
      </dgm:prSet>
      <dgm:spPr/>
      <dgm:t>
        <a:bodyPr/>
        <a:lstStyle/>
        <a:p>
          <a:endParaRPr lang="en-US"/>
        </a:p>
      </dgm:t>
    </dgm:pt>
    <dgm:pt modelId="{2CCA10B7-2F94-9943-BA65-C47A4FE0D241}" type="pres">
      <dgm:prSet presAssocID="{76D3C0AE-3121-DE43-AA95-AC2B886FE3B9}" presName="Image" presStyleLbl="b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2000" b="-2000"/>
          </a:stretch>
        </a:blipFill>
      </dgm:spPr>
    </dgm:pt>
    <dgm:pt modelId="{CB9789E7-CED1-754D-9786-A827A338BF2E}" type="pres">
      <dgm:prSet presAssocID="{76D3C0AE-3121-DE43-AA95-AC2B886FE3B9}" presName="ChildText" presStyleLbl="fgAcc1" presStyleIdx="1" presStyleCnt="3" custScaleX="178411" custScaleY="133988">
        <dgm:presLayoutVars>
          <dgm:chMax val="0"/>
          <dgm:chPref val="0"/>
          <dgm:bulletEnabled val="1"/>
        </dgm:presLayoutVars>
      </dgm:prSet>
      <dgm:spPr/>
      <dgm:t>
        <a:bodyPr/>
        <a:lstStyle/>
        <a:p>
          <a:endParaRPr lang="en-US"/>
        </a:p>
      </dgm:t>
    </dgm:pt>
    <dgm:pt modelId="{92EAFA91-C3D7-624F-BB30-5DDC915EBCBA}" type="pres">
      <dgm:prSet presAssocID="{F69ED018-D84C-8445-B169-0D69750DA2F6}" presName="sibTrans" presStyleCnt="0"/>
      <dgm:spPr/>
    </dgm:pt>
    <dgm:pt modelId="{7139FAB2-20B3-504B-8C37-774CA2C23524}" type="pres">
      <dgm:prSet presAssocID="{7B59A2DD-6E3F-D94B-A6A3-017361A04D91}" presName="composite" presStyleCnt="0"/>
      <dgm:spPr/>
    </dgm:pt>
    <dgm:pt modelId="{1CC34378-2BEE-4243-B0B0-66BA996EF440}" type="pres">
      <dgm:prSet presAssocID="{7B59A2DD-6E3F-D94B-A6A3-017361A04D91}" presName="ParentText" presStyleLbl="node1" presStyleIdx="2" presStyleCnt="3" custScaleX="121599" custScaleY="138481">
        <dgm:presLayoutVars>
          <dgm:chMax val="1"/>
          <dgm:chPref val="1"/>
          <dgm:bulletEnabled val="1"/>
        </dgm:presLayoutVars>
      </dgm:prSet>
      <dgm:spPr/>
      <dgm:t>
        <a:bodyPr/>
        <a:lstStyle/>
        <a:p>
          <a:endParaRPr lang="en-US"/>
        </a:p>
      </dgm:t>
    </dgm:pt>
    <dgm:pt modelId="{141A7E80-BB4E-4646-AFB3-8538E4B14392}" type="pres">
      <dgm:prSet presAssocID="{7B59A2DD-6E3F-D94B-A6A3-017361A04D91}" presName="Image" presStyleLbl="bgImgPlace1" presStyleIdx="2" presStyleCnt="3" custLinFactNeighborX="3507" custLinFactNeighborY="3379"/>
      <dgm:spPr>
        <a:blipFill>
          <a:blip xmlns:r="http://schemas.openxmlformats.org/officeDocument/2006/relationships" r:embed="rId3">
            <a:extLst>
              <a:ext uri="{28A0092B-C50C-407E-A947-70E740481C1C}">
                <a14:useLocalDpi xmlns:a14="http://schemas.microsoft.com/office/drawing/2010/main" val="0"/>
              </a:ext>
            </a:extLst>
          </a:blip>
          <a:srcRect/>
          <a:stretch>
            <a:fillRect l="-34000" r="-34000"/>
          </a:stretch>
        </a:blipFill>
      </dgm:spPr>
    </dgm:pt>
    <dgm:pt modelId="{6031DC0A-6A1C-B244-BC14-AA0C582F459A}" type="pres">
      <dgm:prSet presAssocID="{7B59A2DD-6E3F-D94B-A6A3-017361A04D91}" presName="ChildText" presStyleLbl="fgAcc1" presStyleIdx="2" presStyleCnt="3" custScaleX="187680" custScaleY="138662">
        <dgm:presLayoutVars>
          <dgm:chMax val="0"/>
          <dgm:chPref val="0"/>
          <dgm:bulletEnabled val="1"/>
        </dgm:presLayoutVars>
      </dgm:prSet>
      <dgm:spPr/>
      <dgm:t>
        <a:bodyPr/>
        <a:lstStyle/>
        <a:p>
          <a:endParaRPr lang="en-US"/>
        </a:p>
      </dgm:t>
    </dgm:pt>
  </dgm:ptLst>
  <dgm:cxnLst>
    <dgm:cxn modelId="{A7636039-1C14-0448-89CA-C8068DB77320}" type="presOf" srcId="{01615C60-B016-2645-B1AE-FC9A33106F35}" destId="{DB7FA0A7-7EE7-744C-B90A-49B2F632EAFD}" srcOrd="0" destOrd="0" presId="urn:microsoft.com/office/officeart/2008/layout/TitledPictureBlocks"/>
    <dgm:cxn modelId="{F021EA86-7F5D-BD46-A296-431DDCE382EF}" srcId="{01615C60-B016-2645-B1AE-FC9A33106F35}" destId="{7B59A2DD-6E3F-D94B-A6A3-017361A04D91}" srcOrd="2" destOrd="0" parTransId="{36C8E781-CC9F-CC46-B03C-AE4D4E08795F}" sibTransId="{C8F6C087-14F2-6C4A-BB93-332A9ACF6DF8}"/>
    <dgm:cxn modelId="{835ED89E-3609-7549-9CEF-B2C93F1A7CC7}" srcId="{76D3C0AE-3121-DE43-AA95-AC2B886FE3B9}" destId="{9E2D6697-AD30-7843-98A0-1F9677DF3BF6}" srcOrd="0" destOrd="0" parTransId="{6A68D11B-3FEC-3045-8645-365641221757}" sibTransId="{6ED503BB-FD34-DF4F-87B5-12B5A2057664}"/>
    <dgm:cxn modelId="{64F01E6C-B24C-5241-B9B2-B1DBDCC4666D}" srcId="{76D3C0AE-3121-DE43-AA95-AC2B886FE3B9}" destId="{F70D8650-AA1D-E64A-84AF-B4A3B57500C6}" srcOrd="1" destOrd="0" parTransId="{3A5AB9E4-7B86-CF46-A363-4E1D86ADCA04}" sibTransId="{14FDBF84-A4EC-3743-A227-F0B42A61CB24}"/>
    <dgm:cxn modelId="{3D9F14FA-F87D-EA4F-AB4F-8B5C17B9FAD8}" srcId="{01615C60-B016-2645-B1AE-FC9A33106F35}" destId="{648E31B3-9421-C74B-8A8B-03739B97DC9F}" srcOrd="0" destOrd="0" parTransId="{E8D882B7-43A7-9747-B712-A140A2FDF4C0}" sibTransId="{387385CA-A7F6-5743-8D53-57AA41618871}"/>
    <dgm:cxn modelId="{2E72A0D5-595F-0342-85E4-22837CA71FE2}" srcId="{01615C60-B016-2645-B1AE-FC9A33106F35}" destId="{76D3C0AE-3121-DE43-AA95-AC2B886FE3B9}" srcOrd="1" destOrd="0" parTransId="{90630B57-9EFD-824A-91F2-A568DC35AE7D}" sibTransId="{F69ED018-D84C-8445-B169-0D69750DA2F6}"/>
    <dgm:cxn modelId="{5C02CA6D-3E65-9C41-92DA-9012576F34F4}" srcId="{7B59A2DD-6E3F-D94B-A6A3-017361A04D91}" destId="{FEADA378-63F3-B445-BFFC-BB2D69CCA842}" srcOrd="0" destOrd="0" parTransId="{BAB5DE53-1444-6147-AB84-2630FE4DA087}" sibTransId="{1773DF25-74B4-B149-B74F-F1DC3454E0E2}"/>
    <dgm:cxn modelId="{03772434-CC8F-0245-A8A8-CFD2EFFD6EAF}" srcId="{7B59A2DD-6E3F-D94B-A6A3-017361A04D91}" destId="{3D15F4B9-05EB-544F-B379-E19D39684F9B}" srcOrd="1" destOrd="0" parTransId="{1ADD96FA-379B-0D4E-8F0E-8DC567983335}" sibTransId="{D33D13D1-1E6B-124E-8E2D-B6AB8C8A84DF}"/>
    <dgm:cxn modelId="{0CA43D49-CE87-054E-904E-036F3508A80D}" type="presOf" srcId="{76D3C0AE-3121-DE43-AA95-AC2B886FE3B9}" destId="{2DAC7B1B-55BB-0E42-B4C8-7B433EE6D56D}" srcOrd="0" destOrd="0" presId="urn:microsoft.com/office/officeart/2008/layout/TitledPictureBlocks"/>
    <dgm:cxn modelId="{1508B747-DC90-6B4C-B0B1-1CCD4F175D1B}" type="presOf" srcId="{7B59A2DD-6E3F-D94B-A6A3-017361A04D91}" destId="{1CC34378-2BEE-4243-B0B0-66BA996EF440}" srcOrd="0" destOrd="0" presId="urn:microsoft.com/office/officeart/2008/layout/TitledPictureBlocks"/>
    <dgm:cxn modelId="{49226B67-6B8E-024E-B929-FEBE7436C4F9}" type="presOf" srcId="{3D15F4B9-05EB-544F-B379-E19D39684F9B}" destId="{6031DC0A-6A1C-B244-BC14-AA0C582F459A}" srcOrd="0" destOrd="1" presId="urn:microsoft.com/office/officeart/2008/layout/TitledPictureBlocks"/>
    <dgm:cxn modelId="{1720E569-BE31-284B-AE38-95709280DB18}" type="presOf" srcId="{F70D8650-AA1D-E64A-84AF-B4A3B57500C6}" destId="{CB9789E7-CED1-754D-9786-A827A338BF2E}" srcOrd="0" destOrd="1" presId="urn:microsoft.com/office/officeart/2008/layout/TitledPictureBlocks"/>
    <dgm:cxn modelId="{FEBF98AD-4FF0-AA4F-87C6-56BB03C53B02}" srcId="{648E31B3-9421-C74B-8A8B-03739B97DC9F}" destId="{D0236FAE-94C5-1641-A674-03B692EB1701}" srcOrd="0" destOrd="0" parTransId="{327C5E9F-8067-5C48-AA91-DA6C3AF8E5CC}" sibTransId="{BDC5290C-028E-CB45-AEF2-B8FF59F76D2E}"/>
    <dgm:cxn modelId="{91FFD47E-C2D6-7B4F-A66C-85A0934D564B}" type="presOf" srcId="{FEADA378-63F3-B445-BFFC-BB2D69CCA842}" destId="{6031DC0A-6A1C-B244-BC14-AA0C582F459A}" srcOrd="0" destOrd="0" presId="urn:microsoft.com/office/officeart/2008/layout/TitledPictureBlocks"/>
    <dgm:cxn modelId="{669EE115-CE3B-C640-82D5-07075002BF9E}" type="presOf" srcId="{9E2D6697-AD30-7843-98A0-1F9677DF3BF6}" destId="{CB9789E7-CED1-754D-9786-A827A338BF2E}" srcOrd="0" destOrd="0" presId="urn:microsoft.com/office/officeart/2008/layout/TitledPictureBlocks"/>
    <dgm:cxn modelId="{D9786B41-8C47-9C46-9EF5-794FE35C39EF}" type="presOf" srcId="{648E31B3-9421-C74B-8A8B-03739B97DC9F}" destId="{49F3AB5B-4A4C-7946-93E1-756B8ADD369A}" srcOrd="0" destOrd="0" presId="urn:microsoft.com/office/officeart/2008/layout/TitledPictureBlocks"/>
    <dgm:cxn modelId="{B50065F1-F96A-6E4A-AFE7-0A1C89791B5B}" type="presOf" srcId="{D0236FAE-94C5-1641-A674-03B692EB1701}" destId="{B00E3348-9CC4-FD40-B70D-EB00E3884FB4}" srcOrd="0" destOrd="0" presId="urn:microsoft.com/office/officeart/2008/layout/TitledPictureBlocks"/>
    <dgm:cxn modelId="{1F052FBB-C39A-F04D-870E-9E71E84EC856}" type="presParOf" srcId="{DB7FA0A7-7EE7-744C-B90A-49B2F632EAFD}" destId="{56585FB6-02C3-2947-8007-B3E717F34A27}" srcOrd="0" destOrd="0" presId="urn:microsoft.com/office/officeart/2008/layout/TitledPictureBlocks"/>
    <dgm:cxn modelId="{C9359777-EBB0-CD40-A7C8-9A61B377FD3E}" type="presParOf" srcId="{56585FB6-02C3-2947-8007-B3E717F34A27}" destId="{49F3AB5B-4A4C-7946-93E1-756B8ADD369A}" srcOrd="0" destOrd="0" presId="urn:microsoft.com/office/officeart/2008/layout/TitledPictureBlocks"/>
    <dgm:cxn modelId="{1E40C7B8-49C8-E74C-A836-7E5C01AF3DE6}" type="presParOf" srcId="{56585FB6-02C3-2947-8007-B3E717F34A27}" destId="{AE343434-F6DF-8545-A756-A503B2CC8A22}" srcOrd="1" destOrd="0" presId="urn:microsoft.com/office/officeart/2008/layout/TitledPictureBlocks"/>
    <dgm:cxn modelId="{72A6F367-4973-494C-BDE2-3DD485CDF545}" type="presParOf" srcId="{56585FB6-02C3-2947-8007-B3E717F34A27}" destId="{B00E3348-9CC4-FD40-B70D-EB00E3884FB4}" srcOrd="2" destOrd="0" presId="urn:microsoft.com/office/officeart/2008/layout/TitledPictureBlocks"/>
    <dgm:cxn modelId="{BE973227-AC7E-4D42-B10A-803E92F9DB37}" type="presParOf" srcId="{DB7FA0A7-7EE7-744C-B90A-49B2F632EAFD}" destId="{E924F873-6BB1-9C49-A7C1-87BCAE694458}" srcOrd="1" destOrd="0" presId="urn:microsoft.com/office/officeart/2008/layout/TitledPictureBlocks"/>
    <dgm:cxn modelId="{DEDD6215-2BD8-534B-AB1D-D53A805D908F}" type="presParOf" srcId="{DB7FA0A7-7EE7-744C-B90A-49B2F632EAFD}" destId="{AEBDC60B-488D-E14E-8A3B-22C89A9F2781}" srcOrd="2" destOrd="0" presId="urn:microsoft.com/office/officeart/2008/layout/TitledPictureBlocks"/>
    <dgm:cxn modelId="{75A8147D-B1A3-5E4E-AA47-4821AFDFB29C}" type="presParOf" srcId="{AEBDC60B-488D-E14E-8A3B-22C89A9F2781}" destId="{2DAC7B1B-55BB-0E42-B4C8-7B433EE6D56D}" srcOrd="0" destOrd="0" presId="urn:microsoft.com/office/officeart/2008/layout/TitledPictureBlocks"/>
    <dgm:cxn modelId="{DC89726C-6ACE-3B4C-AA7C-B63ECA679CA8}" type="presParOf" srcId="{AEBDC60B-488D-E14E-8A3B-22C89A9F2781}" destId="{2CCA10B7-2F94-9943-BA65-C47A4FE0D241}" srcOrd="1" destOrd="0" presId="urn:microsoft.com/office/officeart/2008/layout/TitledPictureBlocks"/>
    <dgm:cxn modelId="{4A7BADE5-D5D4-2B4C-930F-0D3819EAD8D2}" type="presParOf" srcId="{AEBDC60B-488D-E14E-8A3B-22C89A9F2781}" destId="{CB9789E7-CED1-754D-9786-A827A338BF2E}" srcOrd="2" destOrd="0" presId="urn:microsoft.com/office/officeart/2008/layout/TitledPictureBlocks"/>
    <dgm:cxn modelId="{1BECA144-615E-614E-A41C-33F0BEE85DCE}" type="presParOf" srcId="{DB7FA0A7-7EE7-744C-B90A-49B2F632EAFD}" destId="{92EAFA91-C3D7-624F-BB30-5DDC915EBCBA}" srcOrd="3" destOrd="0" presId="urn:microsoft.com/office/officeart/2008/layout/TitledPictureBlocks"/>
    <dgm:cxn modelId="{991127BE-26FF-BD48-B55C-A35AB196598A}" type="presParOf" srcId="{DB7FA0A7-7EE7-744C-B90A-49B2F632EAFD}" destId="{7139FAB2-20B3-504B-8C37-774CA2C23524}" srcOrd="4" destOrd="0" presId="urn:microsoft.com/office/officeart/2008/layout/TitledPictureBlocks"/>
    <dgm:cxn modelId="{F8A732E2-E359-614E-9C0A-DA79D5C8CDF2}" type="presParOf" srcId="{7139FAB2-20B3-504B-8C37-774CA2C23524}" destId="{1CC34378-2BEE-4243-B0B0-66BA996EF440}" srcOrd="0" destOrd="0" presId="urn:microsoft.com/office/officeart/2008/layout/TitledPictureBlocks"/>
    <dgm:cxn modelId="{3CC67E75-0853-354E-B6FD-D17160E475DC}" type="presParOf" srcId="{7139FAB2-20B3-504B-8C37-774CA2C23524}" destId="{141A7E80-BB4E-4646-AFB3-8538E4B14392}" srcOrd="1" destOrd="0" presId="urn:microsoft.com/office/officeart/2008/layout/TitledPictureBlocks"/>
    <dgm:cxn modelId="{3B2F15DD-3187-DA4D-920D-EED8A1736F83}" type="presParOf" srcId="{7139FAB2-20B3-504B-8C37-774CA2C23524}" destId="{6031DC0A-6A1C-B244-BC14-AA0C582F459A}" srcOrd="2" destOrd="0" presId="urn:microsoft.com/office/officeart/2008/layout/TitledPictureBlock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EC84C4-BCEE-F240-8EC4-45169DF2FB66}" type="doc">
      <dgm:prSet loTypeId="urn:microsoft.com/office/officeart/2005/8/layout/process2" loCatId="" qsTypeId="urn:microsoft.com/office/officeart/2005/8/quickstyle/3D1" qsCatId="3D" csTypeId="urn:microsoft.com/office/officeart/2005/8/colors/accent1_2" csCatId="accent1" phldr="1"/>
      <dgm:spPr/>
    </dgm:pt>
    <dgm:pt modelId="{D6E627F4-3A9E-6549-B4EE-F2B6C43DF7AE}">
      <dgm:prSet phldrT="[Text]"/>
      <dgm:spPr>
        <a:solidFill>
          <a:srgbClr val="91DFFB"/>
        </a:solidFill>
      </dgm:spPr>
      <dgm:t>
        <a:bodyPr/>
        <a:lstStyle/>
        <a:p>
          <a:r>
            <a:rPr lang="en-US" dirty="0" smtClean="0">
              <a:solidFill>
                <a:srgbClr val="F96A1B"/>
              </a:solidFill>
            </a:rPr>
            <a:t>Grow User Base</a:t>
          </a:r>
          <a:endParaRPr lang="en-US" dirty="0">
            <a:solidFill>
              <a:srgbClr val="F96A1B"/>
            </a:solidFill>
          </a:endParaRPr>
        </a:p>
      </dgm:t>
    </dgm:pt>
    <dgm:pt modelId="{B0095585-25EA-654F-A065-07B72DB09316}" type="parTrans" cxnId="{74A6232C-913F-824B-8451-E09E02373F64}">
      <dgm:prSet/>
      <dgm:spPr/>
      <dgm:t>
        <a:bodyPr/>
        <a:lstStyle/>
        <a:p>
          <a:endParaRPr lang="en-US"/>
        </a:p>
      </dgm:t>
    </dgm:pt>
    <dgm:pt modelId="{5FAD5A55-770C-D547-AFDE-225A1C3CB00A}" type="sibTrans" cxnId="{74A6232C-913F-824B-8451-E09E02373F64}">
      <dgm:prSet/>
      <dgm:spPr/>
      <dgm:t>
        <a:bodyPr/>
        <a:lstStyle/>
        <a:p>
          <a:endParaRPr lang="en-US"/>
        </a:p>
      </dgm:t>
    </dgm:pt>
    <dgm:pt modelId="{994DAB5F-BAB5-D14D-A6D5-EF71C0782731}">
      <dgm:prSet phldrT="[Text]"/>
      <dgm:spPr>
        <a:solidFill>
          <a:srgbClr val="91DFFB"/>
        </a:solidFill>
      </dgm:spPr>
      <dgm:t>
        <a:bodyPr/>
        <a:lstStyle/>
        <a:p>
          <a:r>
            <a:rPr lang="en-US" dirty="0" smtClean="0">
              <a:solidFill>
                <a:srgbClr val="F96A1B"/>
              </a:solidFill>
            </a:rPr>
            <a:t>Expand</a:t>
          </a:r>
          <a:endParaRPr lang="en-US" dirty="0">
            <a:solidFill>
              <a:srgbClr val="F96A1B"/>
            </a:solidFill>
          </a:endParaRPr>
        </a:p>
      </dgm:t>
    </dgm:pt>
    <dgm:pt modelId="{1B772320-90DB-394C-89F8-422D1AB08B47}" type="parTrans" cxnId="{A8F3EBE3-D368-2B4B-BB75-6CBA42A06E58}">
      <dgm:prSet/>
      <dgm:spPr/>
      <dgm:t>
        <a:bodyPr/>
        <a:lstStyle/>
        <a:p>
          <a:endParaRPr lang="en-US"/>
        </a:p>
      </dgm:t>
    </dgm:pt>
    <dgm:pt modelId="{DE1A7031-EB0D-3948-90DA-791F9EDC35D1}" type="sibTrans" cxnId="{A8F3EBE3-D368-2B4B-BB75-6CBA42A06E58}">
      <dgm:prSet/>
      <dgm:spPr/>
      <dgm:t>
        <a:bodyPr/>
        <a:lstStyle/>
        <a:p>
          <a:endParaRPr lang="en-US"/>
        </a:p>
      </dgm:t>
    </dgm:pt>
    <dgm:pt modelId="{1218461B-D287-9841-AEF1-2067147AA450}">
      <dgm:prSet phldrT="[Text]"/>
      <dgm:spPr>
        <a:solidFill>
          <a:schemeClr val="accent3">
            <a:lumMod val="40000"/>
            <a:lumOff val="60000"/>
          </a:schemeClr>
        </a:solidFill>
      </dgm:spPr>
      <dgm:t>
        <a:bodyPr/>
        <a:lstStyle/>
        <a:p>
          <a:r>
            <a:rPr lang="en-US" dirty="0" smtClean="0">
              <a:solidFill>
                <a:schemeClr val="accent2"/>
              </a:solidFill>
            </a:rPr>
            <a:t>App Development</a:t>
          </a:r>
          <a:endParaRPr lang="en-US" dirty="0">
            <a:solidFill>
              <a:schemeClr val="accent2"/>
            </a:solidFill>
          </a:endParaRPr>
        </a:p>
      </dgm:t>
    </dgm:pt>
    <dgm:pt modelId="{C0A87977-9D18-D740-A32A-5D11EFF0D64B}" type="parTrans" cxnId="{512455A1-3568-1341-A49D-0C23D9AF863B}">
      <dgm:prSet/>
      <dgm:spPr/>
      <dgm:t>
        <a:bodyPr/>
        <a:lstStyle/>
        <a:p>
          <a:endParaRPr lang="en-US"/>
        </a:p>
      </dgm:t>
    </dgm:pt>
    <dgm:pt modelId="{68340C01-019F-C840-8B65-6EBD713CD06D}" type="sibTrans" cxnId="{512455A1-3568-1341-A49D-0C23D9AF863B}">
      <dgm:prSet/>
      <dgm:spPr/>
      <dgm:t>
        <a:bodyPr/>
        <a:lstStyle/>
        <a:p>
          <a:endParaRPr lang="en-US"/>
        </a:p>
      </dgm:t>
    </dgm:pt>
    <dgm:pt modelId="{B038E683-6C5D-3043-A604-CC59AF52FF9D}" type="pres">
      <dgm:prSet presAssocID="{DAEC84C4-BCEE-F240-8EC4-45169DF2FB66}" presName="linearFlow" presStyleCnt="0">
        <dgm:presLayoutVars>
          <dgm:resizeHandles val="exact"/>
        </dgm:presLayoutVars>
      </dgm:prSet>
      <dgm:spPr/>
    </dgm:pt>
    <dgm:pt modelId="{BC3BC4F3-2A2B-7F47-B672-6A75415ACCF9}" type="pres">
      <dgm:prSet presAssocID="{1218461B-D287-9841-AEF1-2067147AA450}" presName="node" presStyleLbl="node1" presStyleIdx="0" presStyleCnt="3">
        <dgm:presLayoutVars>
          <dgm:bulletEnabled val="1"/>
        </dgm:presLayoutVars>
      </dgm:prSet>
      <dgm:spPr/>
      <dgm:t>
        <a:bodyPr/>
        <a:lstStyle/>
        <a:p>
          <a:endParaRPr lang="en-US"/>
        </a:p>
      </dgm:t>
    </dgm:pt>
    <dgm:pt modelId="{071EBE11-2839-4049-ACE2-127D714B482D}" type="pres">
      <dgm:prSet presAssocID="{68340C01-019F-C840-8B65-6EBD713CD06D}" presName="sibTrans" presStyleLbl="sibTrans2D1" presStyleIdx="0" presStyleCnt="2"/>
      <dgm:spPr/>
      <dgm:t>
        <a:bodyPr/>
        <a:lstStyle/>
        <a:p>
          <a:endParaRPr lang="en-US"/>
        </a:p>
      </dgm:t>
    </dgm:pt>
    <dgm:pt modelId="{40AE4019-F9AE-8B4F-B9BA-9317F266EC36}" type="pres">
      <dgm:prSet presAssocID="{68340C01-019F-C840-8B65-6EBD713CD06D}" presName="connectorText" presStyleLbl="sibTrans2D1" presStyleIdx="0" presStyleCnt="2"/>
      <dgm:spPr/>
      <dgm:t>
        <a:bodyPr/>
        <a:lstStyle/>
        <a:p>
          <a:endParaRPr lang="en-US"/>
        </a:p>
      </dgm:t>
    </dgm:pt>
    <dgm:pt modelId="{C3642993-42EE-2142-B596-CAB4C48FCAF6}" type="pres">
      <dgm:prSet presAssocID="{D6E627F4-3A9E-6549-B4EE-F2B6C43DF7AE}" presName="node" presStyleLbl="node1" presStyleIdx="1" presStyleCnt="3">
        <dgm:presLayoutVars>
          <dgm:bulletEnabled val="1"/>
        </dgm:presLayoutVars>
      </dgm:prSet>
      <dgm:spPr/>
      <dgm:t>
        <a:bodyPr/>
        <a:lstStyle/>
        <a:p>
          <a:endParaRPr lang="en-US"/>
        </a:p>
      </dgm:t>
    </dgm:pt>
    <dgm:pt modelId="{F6B350C4-41A0-7E49-AD56-0C92CF2E2AFB}" type="pres">
      <dgm:prSet presAssocID="{5FAD5A55-770C-D547-AFDE-225A1C3CB00A}" presName="sibTrans" presStyleLbl="sibTrans2D1" presStyleIdx="1" presStyleCnt="2"/>
      <dgm:spPr/>
      <dgm:t>
        <a:bodyPr/>
        <a:lstStyle/>
        <a:p>
          <a:endParaRPr lang="en-US"/>
        </a:p>
      </dgm:t>
    </dgm:pt>
    <dgm:pt modelId="{ADED2D12-F81C-1845-A775-0666092A6531}" type="pres">
      <dgm:prSet presAssocID="{5FAD5A55-770C-D547-AFDE-225A1C3CB00A}" presName="connectorText" presStyleLbl="sibTrans2D1" presStyleIdx="1" presStyleCnt="2"/>
      <dgm:spPr/>
      <dgm:t>
        <a:bodyPr/>
        <a:lstStyle/>
        <a:p>
          <a:endParaRPr lang="en-US"/>
        </a:p>
      </dgm:t>
    </dgm:pt>
    <dgm:pt modelId="{63BAEC89-7499-4345-8A11-9B8E86E52B2E}" type="pres">
      <dgm:prSet presAssocID="{994DAB5F-BAB5-D14D-A6D5-EF71C0782731}" presName="node" presStyleLbl="node1" presStyleIdx="2" presStyleCnt="3">
        <dgm:presLayoutVars>
          <dgm:bulletEnabled val="1"/>
        </dgm:presLayoutVars>
      </dgm:prSet>
      <dgm:spPr/>
      <dgm:t>
        <a:bodyPr/>
        <a:lstStyle/>
        <a:p>
          <a:endParaRPr lang="en-US"/>
        </a:p>
      </dgm:t>
    </dgm:pt>
  </dgm:ptLst>
  <dgm:cxnLst>
    <dgm:cxn modelId="{E46280E5-362E-2642-A09C-50F2F9BDA2D4}" type="presOf" srcId="{68340C01-019F-C840-8B65-6EBD713CD06D}" destId="{40AE4019-F9AE-8B4F-B9BA-9317F266EC36}" srcOrd="1" destOrd="0" presId="urn:microsoft.com/office/officeart/2005/8/layout/process2"/>
    <dgm:cxn modelId="{512455A1-3568-1341-A49D-0C23D9AF863B}" srcId="{DAEC84C4-BCEE-F240-8EC4-45169DF2FB66}" destId="{1218461B-D287-9841-AEF1-2067147AA450}" srcOrd="0" destOrd="0" parTransId="{C0A87977-9D18-D740-A32A-5D11EFF0D64B}" sibTransId="{68340C01-019F-C840-8B65-6EBD713CD06D}"/>
    <dgm:cxn modelId="{74A6232C-913F-824B-8451-E09E02373F64}" srcId="{DAEC84C4-BCEE-F240-8EC4-45169DF2FB66}" destId="{D6E627F4-3A9E-6549-B4EE-F2B6C43DF7AE}" srcOrd="1" destOrd="0" parTransId="{B0095585-25EA-654F-A065-07B72DB09316}" sibTransId="{5FAD5A55-770C-D547-AFDE-225A1C3CB00A}"/>
    <dgm:cxn modelId="{8D74A038-EFE9-D046-8497-9D57FB93FB7F}" type="presOf" srcId="{68340C01-019F-C840-8B65-6EBD713CD06D}" destId="{071EBE11-2839-4049-ACE2-127D714B482D}" srcOrd="0" destOrd="0" presId="urn:microsoft.com/office/officeart/2005/8/layout/process2"/>
    <dgm:cxn modelId="{3F63B841-4723-E24E-82C0-C955632D1E83}" type="presOf" srcId="{DAEC84C4-BCEE-F240-8EC4-45169DF2FB66}" destId="{B038E683-6C5D-3043-A604-CC59AF52FF9D}" srcOrd="0" destOrd="0" presId="urn:microsoft.com/office/officeart/2005/8/layout/process2"/>
    <dgm:cxn modelId="{E1798C9F-C79C-1F45-AA19-321651862926}" type="presOf" srcId="{1218461B-D287-9841-AEF1-2067147AA450}" destId="{BC3BC4F3-2A2B-7F47-B672-6A75415ACCF9}" srcOrd="0" destOrd="0" presId="urn:microsoft.com/office/officeart/2005/8/layout/process2"/>
    <dgm:cxn modelId="{A8F3EBE3-D368-2B4B-BB75-6CBA42A06E58}" srcId="{DAEC84C4-BCEE-F240-8EC4-45169DF2FB66}" destId="{994DAB5F-BAB5-D14D-A6D5-EF71C0782731}" srcOrd="2" destOrd="0" parTransId="{1B772320-90DB-394C-89F8-422D1AB08B47}" sibTransId="{DE1A7031-EB0D-3948-90DA-791F9EDC35D1}"/>
    <dgm:cxn modelId="{F5DEAF25-9CD5-6A42-811B-FD9974717AFB}" type="presOf" srcId="{D6E627F4-3A9E-6549-B4EE-F2B6C43DF7AE}" destId="{C3642993-42EE-2142-B596-CAB4C48FCAF6}" srcOrd="0" destOrd="0" presId="urn:microsoft.com/office/officeart/2005/8/layout/process2"/>
    <dgm:cxn modelId="{C762FA65-E09E-084D-9E12-EF42F03A83FB}" type="presOf" srcId="{994DAB5F-BAB5-D14D-A6D5-EF71C0782731}" destId="{63BAEC89-7499-4345-8A11-9B8E86E52B2E}" srcOrd="0" destOrd="0" presId="urn:microsoft.com/office/officeart/2005/8/layout/process2"/>
    <dgm:cxn modelId="{4FF0C391-C661-0E42-855A-247F2DA3329D}" type="presOf" srcId="{5FAD5A55-770C-D547-AFDE-225A1C3CB00A}" destId="{ADED2D12-F81C-1845-A775-0666092A6531}" srcOrd="1" destOrd="0" presId="urn:microsoft.com/office/officeart/2005/8/layout/process2"/>
    <dgm:cxn modelId="{2EE3EFC3-837B-D54F-82F6-53695DD8B2AE}" type="presOf" srcId="{5FAD5A55-770C-D547-AFDE-225A1C3CB00A}" destId="{F6B350C4-41A0-7E49-AD56-0C92CF2E2AFB}" srcOrd="0" destOrd="0" presId="urn:microsoft.com/office/officeart/2005/8/layout/process2"/>
    <dgm:cxn modelId="{53BB66C0-DC20-7C48-A5D1-2AB99E3F2708}" type="presParOf" srcId="{B038E683-6C5D-3043-A604-CC59AF52FF9D}" destId="{BC3BC4F3-2A2B-7F47-B672-6A75415ACCF9}" srcOrd="0" destOrd="0" presId="urn:microsoft.com/office/officeart/2005/8/layout/process2"/>
    <dgm:cxn modelId="{491BCB23-E4FC-1744-84E3-552DD3D524CD}" type="presParOf" srcId="{B038E683-6C5D-3043-A604-CC59AF52FF9D}" destId="{071EBE11-2839-4049-ACE2-127D714B482D}" srcOrd="1" destOrd="0" presId="urn:microsoft.com/office/officeart/2005/8/layout/process2"/>
    <dgm:cxn modelId="{2E742135-3257-764E-B7E9-662EB15D60FE}" type="presParOf" srcId="{071EBE11-2839-4049-ACE2-127D714B482D}" destId="{40AE4019-F9AE-8B4F-B9BA-9317F266EC36}" srcOrd="0" destOrd="0" presId="urn:microsoft.com/office/officeart/2005/8/layout/process2"/>
    <dgm:cxn modelId="{63ACA8F3-AF02-9B4A-AF16-AE6F9DA09ED6}" type="presParOf" srcId="{B038E683-6C5D-3043-A604-CC59AF52FF9D}" destId="{C3642993-42EE-2142-B596-CAB4C48FCAF6}" srcOrd="2" destOrd="0" presId="urn:microsoft.com/office/officeart/2005/8/layout/process2"/>
    <dgm:cxn modelId="{2F615FEB-4707-0E47-8A4C-1EC02194657A}" type="presParOf" srcId="{B038E683-6C5D-3043-A604-CC59AF52FF9D}" destId="{F6B350C4-41A0-7E49-AD56-0C92CF2E2AFB}" srcOrd="3" destOrd="0" presId="urn:microsoft.com/office/officeart/2005/8/layout/process2"/>
    <dgm:cxn modelId="{665C3C41-A006-914F-8A63-890C470ABA76}" type="presParOf" srcId="{F6B350C4-41A0-7E49-AD56-0C92CF2E2AFB}" destId="{ADED2D12-F81C-1845-A775-0666092A6531}" srcOrd="0" destOrd="0" presId="urn:microsoft.com/office/officeart/2005/8/layout/process2"/>
    <dgm:cxn modelId="{74556440-4CB0-C74F-AD85-6A3B110BE341}" type="presParOf" srcId="{B038E683-6C5D-3043-A604-CC59AF52FF9D}" destId="{63BAEC89-7499-4345-8A11-9B8E86E52B2E}"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43434-F6DF-8545-A756-A503B2CC8A22}">
      <dsp:nvSpPr>
        <dsp:cNvPr id="0" name=""/>
        <dsp:cNvSpPr/>
      </dsp:nvSpPr>
      <dsp:spPr>
        <a:xfrm>
          <a:off x="999621" y="694019"/>
          <a:ext cx="1734468" cy="137263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a:ln>
          <a:noFill/>
        </a:ln>
        <a:effectLst>
          <a:outerShdw blurRad="40000" dist="23000" dir="5400000" rotWithShape="0">
            <a:srgbClr val="000000">
              <a:alpha val="3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sp>
    <dsp:sp modelId="{B00E3348-9CC4-FD40-B70D-EB00E3884FB4}">
      <dsp:nvSpPr>
        <dsp:cNvPr id="0" name=""/>
        <dsp:cNvSpPr/>
      </dsp:nvSpPr>
      <dsp:spPr>
        <a:xfrm>
          <a:off x="2703766" y="655637"/>
          <a:ext cx="1320634" cy="132063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t>A simple solution to the users problem.</a:t>
          </a:r>
          <a:endParaRPr lang="en-US" sz="1600" kern="1200" dirty="0"/>
        </a:p>
      </dsp:txBody>
      <dsp:txXfrm>
        <a:off x="2742446" y="694317"/>
        <a:ext cx="1243274" cy="1243278"/>
      </dsp:txXfrm>
    </dsp:sp>
    <dsp:sp modelId="{49F3AB5B-4A4C-7946-93E1-756B8ADD369A}">
      <dsp:nvSpPr>
        <dsp:cNvPr id="0" name=""/>
        <dsp:cNvSpPr/>
      </dsp:nvSpPr>
      <dsp:spPr>
        <a:xfrm>
          <a:off x="866608" y="140255"/>
          <a:ext cx="2565100" cy="52499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Coupon Organizer</a:t>
          </a:r>
          <a:endParaRPr lang="en-US" sz="2000" kern="1200" dirty="0"/>
        </a:p>
      </dsp:txBody>
      <dsp:txXfrm>
        <a:off x="866608" y="140255"/>
        <a:ext cx="2565100" cy="524995"/>
      </dsp:txXfrm>
    </dsp:sp>
    <dsp:sp modelId="{2CCA10B7-2F94-9943-BA65-C47A4FE0D241}">
      <dsp:nvSpPr>
        <dsp:cNvPr id="0" name=""/>
        <dsp:cNvSpPr/>
      </dsp:nvSpPr>
      <dsp:spPr>
        <a:xfrm>
          <a:off x="4687499" y="497746"/>
          <a:ext cx="2011701" cy="1704502"/>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2000" b="-2000"/>
          </a:stretch>
        </a:blipFill>
        <a:ln>
          <a:noFill/>
        </a:ln>
        <a:effectLst>
          <a:outerShdw blurRad="40000" dist="23000" dir="5400000" rotWithShape="0">
            <a:srgbClr val="000000">
              <a:alpha val="3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sp>
    <dsp:sp modelId="{CB9789E7-CED1-754D-9786-A827A338BF2E}">
      <dsp:nvSpPr>
        <dsp:cNvPr id="0" name=""/>
        <dsp:cNvSpPr/>
      </dsp:nvSpPr>
      <dsp:spPr>
        <a:xfrm>
          <a:off x="6057326" y="567548"/>
          <a:ext cx="1701897" cy="133028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Innovative</a:t>
          </a:r>
          <a:endParaRPr lang="en-US" sz="1600" kern="1200" dirty="0"/>
        </a:p>
        <a:p>
          <a:pPr marL="171450" lvl="1" indent="-171450" algn="l" defTabSz="711200">
            <a:lnSpc>
              <a:spcPct val="90000"/>
            </a:lnSpc>
            <a:spcBef>
              <a:spcPct val="0"/>
            </a:spcBef>
            <a:spcAft>
              <a:spcPct val="15000"/>
            </a:spcAft>
            <a:buChar char="••"/>
          </a:pPr>
          <a:r>
            <a:rPr lang="en-US" sz="1600" kern="1200" dirty="0" smtClean="0"/>
            <a:t>An effective way to grow the user base. </a:t>
          </a:r>
          <a:endParaRPr lang="en-US" sz="1600" kern="1200" dirty="0"/>
        </a:p>
      </dsp:txBody>
      <dsp:txXfrm>
        <a:off x="6096289" y="606511"/>
        <a:ext cx="1623971" cy="1252362"/>
      </dsp:txXfrm>
    </dsp:sp>
    <dsp:sp modelId="{2DAC7B1B-55BB-0E42-B4C8-7B433EE6D56D}">
      <dsp:nvSpPr>
        <dsp:cNvPr id="0" name=""/>
        <dsp:cNvSpPr/>
      </dsp:nvSpPr>
      <dsp:spPr>
        <a:xfrm>
          <a:off x="4406414" y="57587"/>
          <a:ext cx="2573871" cy="52380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User Uploaded Content</a:t>
          </a:r>
          <a:endParaRPr lang="en-US" sz="2000" kern="1200" dirty="0"/>
        </a:p>
      </dsp:txBody>
      <dsp:txXfrm>
        <a:off x="4406414" y="57587"/>
        <a:ext cx="2573871" cy="523804"/>
      </dsp:txXfrm>
    </dsp:sp>
    <dsp:sp modelId="{141A7E80-BB4E-4646-AFB3-8538E4B14392}">
      <dsp:nvSpPr>
        <dsp:cNvPr id="0" name=""/>
        <dsp:cNvSpPr/>
      </dsp:nvSpPr>
      <dsp:spPr>
        <a:xfrm>
          <a:off x="2934126" y="2911094"/>
          <a:ext cx="2011701" cy="1704502"/>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4000" r="-34000"/>
          </a:stretch>
        </a:blipFill>
        <a:ln>
          <a:noFill/>
        </a:ln>
        <a:effectLst>
          <a:outerShdw blurRad="40000" dist="23000" dir="5400000" rotWithShape="0">
            <a:srgbClr val="000000">
              <a:alpha val="3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sp>
    <dsp:sp modelId="{6031DC0A-6A1C-B244-BC14-AA0C582F459A}">
      <dsp:nvSpPr>
        <dsp:cNvPr id="0" name=""/>
        <dsp:cNvSpPr/>
      </dsp:nvSpPr>
      <dsp:spPr>
        <a:xfrm>
          <a:off x="4189194" y="2900105"/>
          <a:ext cx="1790315" cy="137669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A simple solution to the companies’ problem. </a:t>
          </a:r>
          <a:endParaRPr lang="en-US" sz="1600" kern="1200" dirty="0"/>
        </a:p>
        <a:p>
          <a:pPr marL="171450" lvl="1" indent="-171450" algn="l" defTabSz="711200">
            <a:lnSpc>
              <a:spcPct val="90000"/>
            </a:lnSpc>
            <a:spcBef>
              <a:spcPct val="0"/>
            </a:spcBef>
            <a:spcAft>
              <a:spcPct val="15000"/>
            </a:spcAft>
            <a:buChar char="••"/>
          </a:pPr>
          <a:r>
            <a:rPr lang="en-US" sz="1600" kern="1200" dirty="0" smtClean="0"/>
            <a:t>Hands free.</a:t>
          </a:r>
          <a:endParaRPr lang="en-US" sz="1600" kern="1200" dirty="0"/>
        </a:p>
      </dsp:txBody>
      <dsp:txXfrm>
        <a:off x="4229516" y="2940427"/>
        <a:ext cx="1709671" cy="1296050"/>
      </dsp:txXfrm>
    </dsp:sp>
    <dsp:sp modelId="{1CC34378-2BEE-4243-B0B0-66BA996EF440}">
      <dsp:nvSpPr>
        <dsp:cNvPr id="0" name=""/>
        <dsp:cNvSpPr/>
      </dsp:nvSpPr>
      <dsp:spPr>
        <a:xfrm>
          <a:off x="2646322" y="2472022"/>
          <a:ext cx="2446208" cy="40645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On the Go</a:t>
          </a:r>
          <a:endParaRPr lang="en-US" sz="2000" kern="1200" dirty="0"/>
        </a:p>
      </dsp:txBody>
      <dsp:txXfrm>
        <a:off x="2646322" y="2472022"/>
        <a:ext cx="2446208" cy="4064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3BC4F3-2A2B-7F47-B672-6A75415ACCF9}">
      <dsp:nvSpPr>
        <dsp:cNvPr id="0" name=""/>
        <dsp:cNvSpPr/>
      </dsp:nvSpPr>
      <dsp:spPr>
        <a:xfrm>
          <a:off x="549068" y="0"/>
          <a:ext cx="2102263" cy="1167923"/>
        </a:xfrm>
        <a:prstGeom prst="roundRect">
          <a:avLst>
            <a:gd name="adj" fmla="val 10000"/>
          </a:avLst>
        </a:prstGeom>
        <a:solidFill>
          <a:schemeClr val="accent3">
            <a:lumMod val="40000"/>
            <a:lumOff val="6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accent2"/>
              </a:solidFill>
            </a:rPr>
            <a:t>App Development</a:t>
          </a:r>
          <a:endParaRPr lang="en-US" sz="2600" kern="1200" dirty="0">
            <a:solidFill>
              <a:schemeClr val="accent2"/>
            </a:solidFill>
          </a:endParaRPr>
        </a:p>
      </dsp:txBody>
      <dsp:txXfrm>
        <a:off x="583275" y="34207"/>
        <a:ext cx="2033849" cy="1099509"/>
      </dsp:txXfrm>
    </dsp:sp>
    <dsp:sp modelId="{071EBE11-2839-4049-ACE2-127D714B482D}">
      <dsp:nvSpPr>
        <dsp:cNvPr id="0" name=""/>
        <dsp:cNvSpPr/>
      </dsp:nvSpPr>
      <dsp:spPr>
        <a:xfrm rot="5400000">
          <a:off x="1381214" y="1197122"/>
          <a:ext cx="437971" cy="52556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5400000">
        <a:off x="1442531" y="1240919"/>
        <a:ext cx="315339" cy="306580"/>
      </dsp:txXfrm>
    </dsp:sp>
    <dsp:sp modelId="{C3642993-42EE-2142-B596-CAB4C48FCAF6}">
      <dsp:nvSpPr>
        <dsp:cNvPr id="0" name=""/>
        <dsp:cNvSpPr/>
      </dsp:nvSpPr>
      <dsp:spPr>
        <a:xfrm>
          <a:off x="549068" y="1751886"/>
          <a:ext cx="2102263" cy="1167923"/>
        </a:xfrm>
        <a:prstGeom prst="roundRect">
          <a:avLst>
            <a:gd name="adj" fmla="val 10000"/>
          </a:avLst>
        </a:prstGeom>
        <a:solidFill>
          <a:srgbClr val="91DFFB"/>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solidFill>
                <a:srgbClr val="F96A1B"/>
              </a:solidFill>
            </a:rPr>
            <a:t>Grow User Base</a:t>
          </a:r>
          <a:endParaRPr lang="en-US" sz="2600" kern="1200" dirty="0">
            <a:solidFill>
              <a:srgbClr val="F96A1B"/>
            </a:solidFill>
          </a:endParaRPr>
        </a:p>
      </dsp:txBody>
      <dsp:txXfrm>
        <a:off x="583275" y="1786093"/>
        <a:ext cx="2033849" cy="1099509"/>
      </dsp:txXfrm>
    </dsp:sp>
    <dsp:sp modelId="{F6B350C4-41A0-7E49-AD56-0C92CF2E2AFB}">
      <dsp:nvSpPr>
        <dsp:cNvPr id="0" name=""/>
        <dsp:cNvSpPr/>
      </dsp:nvSpPr>
      <dsp:spPr>
        <a:xfrm rot="5400000">
          <a:off x="1381214" y="2949008"/>
          <a:ext cx="437971" cy="52556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5400000">
        <a:off x="1442531" y="2992805"/>
        <a:ext cx="315339" cy="306580"/>
      </dsp:txXfrm>
    </dsp:sp>
    <dsp:sp modelId="{63BAEC89-7499-4345-8A11-9B8E86E52B2E}">
      <dsp:nvSpPr>
        <dsp:cNvPr id="0" name=""/>
        <dsp:cNvSpPr/>
      </dsp:nvSpPr>
      <dsp:spPr>
        <a:xfrm>
          <a:off x="549068" y="3503771"/>
          <a:ext cx="2102263" cy="1167923"/>
        </a:xfrm>
        <a:prstGeom prst="roundRect">
          <a:avLst>
            <a:gd name="adj" fmla="val 10000"/>
          </a:avLst>
        </a:prstGeom>
        <a:solidFill>
          <a:srgbClr val="91DFFB"/>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solidFill>
                <a:srgbClr val="F96A1B"/>
              </a:solidFill>
            </a:rPr>
            <a:t>Expand</a:t>
          </a:r>
          <a:endParaRPr lang="en-US" sz="2600" kern="1200" dirty="0">
            <a:solidFill>
              <a:srgbClr val="F96A1B"/>
            </a:solidFill>
          </a:endParaRPr>
        </a:p>
      </dsp:txBody>
      <dsp:txXfrm>
        <a:off x="583275" y="3537978"/>
        <a:ext cx="2033849" cy="1099509"/>
      </dsp:txXfrm>
    </dsp:sp>
  </dsp:spTree>
</dsp:drawing>
</file>

<file path=ppt/diagrams/layout1.xml><?xml version="1.0" encoding="utf-8"?>
<dgm:layoutDef xmlns:dgm="http://schemas.openxmlformats.org/drawingml/2006/diagram" xmlns:a="http://schemas.openxmlformats.org/drawingml/2006/main" uniqueId="urn:microsoft.com/office/officeart/2008/layout/TitledPictureBlocks">
  <dgm:title val=""/>
  <dgm:desc val=""/>
  <dgm:catLst>
    <dgm:cat type="picture" pri="10000"/>
    <dgm:cat type="pictureconvert" pri="10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rootNode">
    <dgm:varLst>
      <dgm:chMax/>
      <dgm:chPref/>
      <dgm:dir/>
      <dgm:animLvl val="lvl"/>
    </dgm:varLst>
    <dgm:choose name="Name0">
      <dgm:if name="Name1" func="var" arg="dir" op="equ" val="norm">
        <dgm:alg type="snake">
          <dgm:param type="off" val="ctr"/>
          <dgm:param type="grDir" val="tL"/>
        </dgm:alg>
      </dgm:if>
      <dgm:else name="Name2">
        <dgm:alg type="snake">
          <dgm:param type="off" val="ctr"/>
          <dgm:param type="grDir" val="tR"/>
        </dgm:alg>
      </dgm:else>
    </dgm:choose>
    <dgm:shape xmlns:r="http://schemas.openxmlformats.org/officeDocument/2006/relationships" r:blip="">
      <dgm:adjLst/>
    </dgm:shape>
    <dgm:constrLst>
      <dgm:constr type="primFontSz" for="des" forName="ParentText" op="equ"/>
      <dgm:constr type="primFontSz" for="des" forName="ChildText" op="equ"/>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787"/>
        </dgm:alg>
        <dgm:shape xmlns:r="http://schemas.openxmlformats.org/officeDocument/2006/relationships" r:blip="">
          <dgm:adjLst/>
        </dgm:shape>
        <dgm:choose name="Name3">
          <dgm:if name="Name4" func="var" arg="dir" op="equ" val="norm">
            <dgm:constrLst>
              <dgm:constr type="l" for="ch" forName="ParentText" refType="w" fact="0"/>
              <dgm:constr type="t" for="ch" forName="ParentText" refType="h" fact="0"/>
              <dgm:constr type="w" for="ch" forName="ParentText" refType="w" fact="0.7457"/>
              <dgm:constr type="h" for="ch" forName="ParentText" refType="h" fact="0.15"/>
              <dgm:constr type="l" for="ch" forName="Image" refType="w" fact="0"/>
              <dgm:constr type="t" for="ch" forName="Image" refType="h" fact="0.1661"/>
              <dgm:constr type="w" for="ch" forName="Image" refType="w" fact="0.7457"/>
              <dgm:constr type="h" for="ch" forName="Image" refType="h" fact="0.8711"/>
              <dgm:constr type="l" for="ch" forName="ChildText" refType="w" fact="0.6464"/>
              <dgm:constr type="t" for="ch" forName="ChildText" refType="h" fact="0.288"/>
              <dgm:constr type="w" for="ch" forName="ChildText" refType="w" fact="0.3536"/>
              <dgm:constr type="h" for="ch" forName="ChildText" refType="h" fact="0.5074"/>
            </dgm:constrLst>
          </dgm:if>
          <dgm:else name="Name5">
            <dgm:constrLst>
              <dgm:constr type="l" for="ch" forName="ParentText" refType="w" fact="0.26"/>
              <dgm:constr type="t" for="ch" forName="ParentText" refType="h" fact="0"/>
              <dgm:constr type="w" for="ch" forName="ParentText" refType="w" fact="0.7457"/>
              <dgm:constr type="h" for="ch" forName="ParentText" refType="h" fact="0.15"/>
              <dgm:constr type="l" for="ch" forName="Image" refType="w" fact="0.26"/>
              <dgm:constr type="t" for="ch" forName="Image" refType="h" fact="0.1661"/>
              <dgm:constr type="w" for="ch" forName="Image" refType="w" fact="0.7446"/>
              <dgm:constr type="h" for="ch" forName="Image" refType="h" fact="0.8711"/>
              <dgm:constr type="l" for="ch" forName="ChildText" refType="w" fact="0"/>
              <dgm:constr type="t" for="ch" forName="ChildText" refType="h" fact="0.288"/>
              <dgm:constr type="w" for="ch" forName="ChildText" refType="w" fact="0.3536"/>
              <dgm:constr type="h" for="ch" forName="ChildText" refType="h" fact="0.5074"/>
            </dgm:constrLst>
          </dgm:else>
        </dgm:choose>
        <dgm:layoutNode name="ParentText" styleLbl="node1">
          <dgm:varLst>
            <dgm:chMax val="1"/>
            <dgm:chPref val="1"/>
            <dgm:bulletEnabled val="1"/>
          </dgm:varLst>
          <dgm:alg type="tx"/>
          <dgm:shape xmlns:r="http://schemas.openxmlformats.org/officeDocument/2006/relationships" type="rect" r:blip="" zOrderOff="10">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Image" styleLbl="bgImgPlace1">
          <dgm:alg type="sp"/>
          <dgm:shape xmlns:r="http://schemas.openxmlformats.org/officeDocument/2006/relationships" type="rect" r:blip="" blipPhldr="1">
            <dgm:adjLst/>
          </dgm:shape>
          <dgm:presOf/>
        </dgm:layoutNode>
        <dgm:layoutNode name="ChildText" styleLbl="fgAcc1">
          <dgm:varLst>
            <dgm:chMax val="0"/>
            <dgm:chPref val="0"/>
            <dgm:bulletEnabled val="1"/>
          </dgm:varLst>
          <dgm:choose name="Name6">
            <dgm:if name="Name7" axis="des" ptType="node" func="cnt" op="equ" val="1">
              <dgm:alg type="tx">
                <dgm:param type="stBulletLvl" val="2"/>
                <dgm:param type="txAnchorVertCh" val="mid"/>
                <dgm:param type="parTxLTRAlign" val="l"/>
              </dgm:alg>
            </dgm:if>
            <dgm:else name="Name8">
              <dgm:alg type="tx">
                <dgm:param type="stBulletLvl" val="1"/>
                <dgm:param type="txAnchorVertCh" val="mid"/>
              </dgm:alg>
            </dgm:else>
          </dgm:choose>
          <dgm:choose name="Name9">
            <dgm:if name="Name10" axis="ch" ptType="node" func="cnt" op="gte" val="1">
              <dgm:shape xmlns:r="http://schemas.openxmlformats.org/officeDocument/2006/relationships" type="roundRect" r:blip="">
                <dgm:adjLst>
                  <dgm:adj idx="1" val="0.1"/>
                </dgm:adjLst>
              </dgm:shape>
              <dgm:presOf axis="des" ptType="node"/>
            </dgm:if>
            <dgm:else name="Name11">
              <dgm:shape xmlns:r="http://schemas.openxmlformats.org/officeDocument/2006/relationships" type="roundRect" r:blip="" hideGeom="1">
                <dgm:adjLst>
                  <dgm:adj idx="1" val="0.1"/>
                </dgm:adjLst>
              </dgm:shape>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92FD0C-1F20-284A-94F8-458388A303A2}" type="datetimeFigureOut">
              <a:rPr lang="en-US" smtClean="0"/>
              <a:t>3/26/13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1A49E2-F8E4-014F-B2E0-F6B4F759511A}" type="slidenum">
              <a:rPr lang="en-US" smtClean="0"/>
              <a:t>‹#›</a:t>
            </a:fld>
            <a:endParaRPr lang="en-US"/>
          </a:p>
        </p:txBody>
      </p:sp>
    </p:spTree>
    <p:extLst>
      <p:ext uri="{BB962C8B-B14F-4D97-AF65-F5344CB8AC3E}">
        <p14:creationId xmlns:p14="http://schemas.microsoft.com/office/powerpoint/2010/main" val="29555970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60% on</a:t>
            </a:r>
            <a:r>
              <a:rPr lang="en-US" sz="1200" kern="1200" baseline="0" dirty="0" smtClean="0">
                <a:solidFill>
                  <a:schemeClr val="tx1"/>
                </a:solidFill>
                <a:effectLst/>
                <a:latin typeface="+mn-lt"/>
                <a:ea typeface="+mn-ea"/>
                <a:cs typeface="+mn-cs"/>
              </a:rPr>
              <a:t> average </a:t>
            </a:r>
            <a:r>
              <a:rPr lang="en-US" sz="1200" kern="1200" dirty="0" smtClean="0">
                <a:solidFill>
                  <a:schemeClr val="tx1"/>
                </a:solidFill>
                <a:effectLst/>
                <a:latin typeface="+mn-lt"/>
                <a:ea typeface="+mn-ea"/>
                <a:cs typeface="+mn-cs"/>
              </a:rPr>
              <a:t>spend two hours or more a week looking for coupons.</a:t>
            </a:r>
            <a:r>
              <a:rPr lang="en-US" sz="1200" kern="1200" baseline="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31% spend</a:t>
            </a:r>
            <a:r>
              <a:rPr lang="en-US" baseline="0" dirty="0" smtClean="0"/>
              <a:t> 3 hours per week looking for online deal.</a:t>
            </a:r>
          </a:p>
          <a:p>
            <a:endParaRPr lang="en-US" dirty="0"/>
          </a:p>
        </p:txBody>
      </p:sp>
      <p:sp>
        <p:nvSpPr>
          <p:cNvPr id="4" name="Slide Number Placeholder 3"/>
          <p:cNvSpPr>
            <a:spLocks noGrp="1"/>
          </p:cNvSpPr>
          <p:nvPr>
            <p:ph type="sldNum" sz="quarter" idx="10"/>
          </p:nvPr>
        </p:nvSpPr>
        <p:spPr/>
        <p:txBody>
          <a:bodyPr/>
          <a:lstStyle/>
          <a:p>
            <a:fld id="{C11A49E2-F8E4-014F-B2E0-F6B4F759511A}" type="slidenum">
              <a:rPr lang="en-US" smtClean="0"/>
              <a:t>3</a:t>
            </a:fld>
            <a:endParaRPr lang="en-US"/>
          </a:p>
        </p:txBody>
      </p:sp>
    </p:spTree>
    <p:extLst>
      <p:ext uri="{BB962C8B-B14F-4D97-AF65-F5344CB8AC3E}">
        <p14:creationId xmlns:p14="http://schemas.microsoft.com/office/powerpoint/2010/main" val="49683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Healthy</a:t>
            </a:r>
            <a:r>
              <a:rPr lang="en-US" baseline="0" dirty="0" smtClean="0"/>
              <a:t> </a:t>
            </a:r>
            <a:r>
              <a:rPr lang="en-US" baseline="0" dirty="0" smtClean="0"/>
              <a:t>growth</a:t>
            </a:r>
          </a:p>
        </p:txBody>
      </p:sp>
      <p:sp>
        <p:nvSpPr>
          <p:cNvPr id="4" name="Slide Number Placeholder 3"/>
          <p:cNvSpPr>
            <a:spLocks noGrp="1"/>
          </p:cNvSpPr>
          <p:nvPr>
            <p:ph type="sldNum" sz="quarter" idx="10"/>
          </p:nvPr>
        </p:nvSpPr>
        <p:spPr/>
        <p:txBody>
          <a:bodyPr/>
          <a:lstStyle/>
          <a:p>
            <a:fld id="{C11A49E2-F8E4-014F-B2E0-F6B4F759511A}" type="slidenum">
              <a:rPr lang="en-US" smtClean="0"/>
              <a:t>4</a:t>
            </a:fld>
            <a:endParaRPr lang="en-US"/>
          </a:p>
        </p:txBody>
      </p:sp>
    </p:spTree>
    <p:extLst>
      <p:ext uri="{BB962C8B-B14F-4D97-AF65-F5344CB8AC3E}">
        <p14:creationId xmlns:p14="http://schemas.microsoft.com/office/powerpoint/2010/main" val="84427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With The</a:t>
            </a:r>
            <a:r>
              <a:rPr lang="en-US" baseline="0" dirty="0" smtClean="0"/>
              <a:t> </a:t>
            </a:r>
            <a:r>
              <a:rPr lang="en-US" baseline="0" dirty="0" err="1" smtClean="0"/>
              <a:t>Dealhound</a:t>
            </a:r>
            <a:r>
              <a:rPr lang="en-US" baseline="0" dirty="0" smtClean="0"/>
              <a:t> we can focus your advertising towards those who are likely to buy your product or use your service and users will be able to save their coupons and take advantage of sales when they are likely to spend.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11A49E2-F8E4-014F-B2E0-F6B4F759511A}" type="slidenum">
              <a:rPr lang="en-US" smtClean="0"/>
              <a:t>5</a:t>
            </a:fld>
            <a:endParaRPr lang="en-US"/>
          </a:p>
        </p:txBody>
      </p:sp>
    </p:spTree>
    <p:extLst>
      <p:ext uri="{BB962C8B-B14F-4D97-AF65-F5344CB8AC3E}">
        <p14:creationId xmlns:p14="http://schemas.microsoft.com/office/powerpoint/2010/main" val="3711860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Users</a:t>
            </a:r>
            <a:r>
              <a:rPr lang="en-US" baseline="0" dirty="0" smtClean="0"/>
              <a:t> can scan, save and be notified of coupons. It</a:t>
            </a:r>
            <a:r>
              <a:rPr lang="fr-FR" baseline="0" dirty="0" smtClean="0"/>
              <a:t>’</a:t>
            </a:r>
            <a:r>
              <a:rPr lang="fr-FR" baseline="0" dirty="0" err="1" smtClean="0"/>
              <a:t>ll</a:t>
            </a:r>
            <a:r>
              <a:rPr lang="fr-FR" baseline="0" dirty="0" smtClean="0"/>
              <a:t> </a:t>
            </a:r>
            <a:r>
              <a:rPr lang="fr-FR" baseline="0" dirty="0" err="1" smtClean="0"/>
              <a:t>be</a:t>
            </a:r>
            <a:r>
              <a:rPr lang="fr-FR" baseline="0" dirty="0" smtClean="0"/>
              <a:t> an efficient solution to the </a:t>
            </a:r>
            <a:r>
              <a:rPr lang="fr-FR" baseline="0" dirty="0" err="1" smtClean="0"/>
              <a:t>problem</a:t>
            </a:r>
            <a:r>
              <a:rPr lang="fr-FR" baseline="0" dirty="0" smtClean="0"/>
              <a:t> of un-</a:t>
            </a:r>
            <a:r>
              <a:rPr lang="fr-FR" baseline="0" dirty="0" err="1" smtClean="0"/>
              <a:t>redeemed</a:t>
            </a:r>
            <a:r>
              <a:rPr lang="fr-FR" baseline="0" dirty="0" smtClean="0"/>
              <a:t> coupons. </a:t>
            </a:r>
          </a:p>
          <a:p>
            <a:endParaRPr lang="fr-FR" baseline="0" dirty="0" smtClean="0"/>
          </a:p>
          <a:p>
            <a:pPr marL="0" marR="0" lvl="2" indent="0" algn="l" defTabSz="457200" rtl="0" eaLnBrk="1" fontAlgn="auto" latinLnBrk="0" hangingPunct="1">
              <a:lnSpc>
                <a:spcPct val="100000"/>
              </a:lnSpc>
              <a:spcBef>
                <a:spcPts val="0"/>
              </a:spcBef>
              <a:spcAft>
                <a:spcPts val="0"/>
              </a:spcAft>
              <a:buClrTx/>
              <a:buSzTx/>
              <a:buFontTx/>
              <a:buNone/>
              <a:tabLst/>
              <a:defRPr/>
            </a:pPr>
            <a:r>
              <a:rPr lang="en-US" dirty="0" smtClean="0"/>
              <a:t>Coupons that are scanned and saved will be added to a database where they can be searched for and found by other users.</a:t>
            </a:r>
          </a:p>
          <a:p>
            <a:endParaRPr lang="en-US" baseline="0" dirty="0" smtClean="0"/>
          </a:p>
          <a:p>
            <a:r>
              <a:rPr lang="en-US" baseline="0" dirty="0" err="1" smtClean="0"/>
              <a:t>Siri</a:t>
            </a:r>
            <a:r>
              <a:rPr lang="en-US" baseline="0" dirty="0" smtClean="0"/>
              <a:t> and GPS integration. You select what you are looking for and as you’re on the go the app will notify of coupons and deals</a:t>
            </a:r>
            <a:r>
              <a:rPr lang="en-US" baseline="0" dirty="0" smtClean="0"/>
              <a:t>.</a:t>
            </a:r>
          </a:p>
        </p:txBody>
      </p:sp>
      <p:sp>
        <p:nvSpPr>
          <p:cNvPr id="4" name="Slide Number Placeholder 3"/>
          <p:cNvSpPr>
            <a:spLocks noGrp="1"/>
          </p:cNvSpPr>
          <p:nvPr>
            <p:ph type="sldNum" sz="quarter" idx="10"/>
          </p:nvPr>
        </p:nvSpPr>
        <p:spPr/>
        <p:txBody>
          <a:bodyPr/>
          <a:lstStyle/>
          <a:p>
            <a:fld id="{C11A49E2-F8E4-014F-B2E0-F6B4F759511A}" type="slidenum">
              <a:rPr lang="en-US" smtClean="0"/>
              <a:t>6</a:t>
            </a:fld>
            <a:endParaRPr lang="en-US"/>
          </a:p>
        </p:txBody>
      </p:sp>
    </p:spTree>
    <p:extLst>
      <p:ext uri="{BB962C8B-B14F-4D97-AF65-F5344CB8AC3E}">
        <p14:creationId xmlns:p14="http://schemas.microsoft.com/office/powerpoint/2010/main" val="173862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err="1" smtClean="0"/>
              <a:t>Groupo</a:t>
            </a:r>
            <a:r>
              <a:rPr lang="en-US" baseline="0" dirty="0" err="1" smtClean="0"/>
              <a:t>n</a:t>
            </a:r>
            <a:r>
              <a:rPr lang="en-US" baseline="0" dirty="0" smtClean="0"/>
              <a:t> and Living Social</a:t>
            </a:r>
            <a:endParaRPr lang="en-US" dirty="0" smtClean="0"/>
          </a:p>
          <a:p>
            <a:endParaRPr lang="en-US" dirty="0" smtClean="0"/>
          </a:p>
          <a:p>
            <a:r>
              <a:rPr lang="en-US" dirty="0" smtClean="0"/>
              <a:t>Users will advertise and do the work for </a:t>
            </a:r>
            <a:r>
              <a:rPr lang="en-US" dirty="0" smtClean="0"/>
              <a:t>you</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Consumers are 23% more likely to use a mobile coupon than a daily deal from </a:t>
            </a:r>
            <a:r>
              <a:rPr lang="en-US" sz="1200" dirty="0" err="1" smtClean="0"/>
              <a:t>Groupon</a:t>
            </a:r>
            <a:r>
              <a:rPr lang="en-US" sz="1200" dirty="0" smtClean="0"/>
              <a:t> or Living Social.</a:t>
            </a:r>
          </a:p>
          <a:p>
            <a:endParaRPr lang="en-US" dirty="0" smtClean="0"/>
          </a:p>
          <a:p>
            <a:endParaRPr lang="en-US" dirty="0" smtClean="0"/>
          </a:p>
          <a:p>
            <a:r>
              <a:rPr lang="en-US" dirty="0" err="1" smtClean="0"/>
              <a:t>Siri</a:t>
            </a:r>
            <a:r>
              <a:rPr lang="en-US" dirty="0" smtClean="0"/>
              <a:t> and GPS integration. </a:t>
            </a:r>
          </a:p>
          <a:p>
            <a:endParaRPr lang="en-US" dirty="0" smtClean="0"/>
          </a:p>
          <a:p>
            <a:r>
              <a:rPr lang="en-US" dirty="0" smtClean="0"/>
              <a:t>You only</a:t>
            </a:r>
            <a:r>
              <a:rPr lang="en-US" baseline="0" dirty="0" smtClean="0"/>
              <a:t> reach people who are looking for your product or service, you pay per notification. </a:t>
            </a:r>
            <a:endParaRPr lang="en-US" dirty="0"/>
          </a:p>
        </p:txBody>
      </p:sp>
      <p:sp>
        <p:nvSpPr>
          <p:cNvPr id="4" name="Slide Number Placeholder 3"/>
          <p:cNvSpPr>
            <a:spLocks noGrp="1"/>
          </p:cNvSpPr>
          <p:nvPr>
            <p:ph type="sldNum" sz="quarter" idx="10"/>
          </p:nvPr>
        </p:nvSpPr>
        <p:spPr/>
        <p:txBody>
          <a:bodyPr/>
          <a:lstStyle/>
          <a:p>
            <a:fld id="{C11A49E2-F8E4-014F-B2E0-F6B4F759511A}" type="slidenum">
              <a:rPr lang="en-US" smtClean="0"/>
              <a:t>7</a:t>
            </a:fld>
            <a:endParaRPr lang="en-US"/>
          </a:p>
        </p:txBody>
      </p:sp>
    </p:spTree>
    <p:extLst>
      <p:ext uri="{BB962C8B-B14F-4D97-AF65-F5344CB8AC3E}">
        <p14:creationId xmlns:p14="http://schemas.microsoft.com/office/powerpoint/2010/main" val="213829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We’re </a:t>
            </a:r>
            <a:r>
              <a:rPr lang="en-US" dirty="0" err="1" smtClean="0"/>
              <a:t>gonna</a:t>
            </a:r>
            <a:r>
              <a:rPr lang="en-US" dirty="0" smtClean="0"/>
              <a:t> make</a:t>
            </a:r>
            <a:r>
              <a:rPr lang="en-US" baseline="0" dirty="0" smtClean="0"/>
              <a:t> our money off of companies and businesses paying to be featured on the On the Go function.</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You only</a:t>
            </a:r>
            <a:r>
              <a:rPr lang="en-US" baseline="0" dirty="0" smtClean="0"/>
              <a:t> reach people who are looking for your product or service, you pay per notification.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We project slow and steady growth for the first 3 years as we develop, advertise, and expand and eventually we’ll reach exponential growth as the market and user base expands exponentially. </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78.3% of consumers have used a coupon in the last year.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11A49E2-F8E4-014F-B2E0-F6B4F759511A}" type="slidenum">
              <a:rPr lang="en-US" smtClean="0"/>
              <a:t>8</a:t>
            </a:fld>
            <a:endParaRPr lang="en-US"/>
          </a:p>
        </p:txBody>
      </p:sp>
    </p:spTree>
    <p:extLst>
      <p:ext uri="{BB962C8B-B14F-4D97-AF65-F5344CB8AC3E}">
        <p14:creationId xmlns:p14="http://schemas.microsoft.com/office/powerpoint/2010/main" val="4015039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a:t>
            </a:r>
            <a:r>
              <a:rPr lang="en-US" baseline="0" dirty="0" smtClean="0"/>
              <a:t> with companies and business (Camarillo Outlets and Pacific Mall) in Ventura County and eventually expand to all of California, and then all of the U.S</a:t>
            </a:r>
            <a:r>
              <a:rPr lang="en-US" baseline="0" dirty="0" smtClean="0"/>
              <a:t>.</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There was a 47% increase in use of local coupons in 2011.</a:t>
            </a:r>
          </a:p>
          <a:p>
            <a:endParaRPr lang="en-US" dirty="0"/>
          </a:p>
        </p:txBody>
      </p:sp>
      <p:sp>
        <p:nvSpPr>
          <p:cNvPr id="4" name="Slide Number Placeholder 3"/>
          <p:cNvSpPr>
            <a:spLocks noGrp="1"/>
          </p:cNvSpPr>
          <p:nvPr>
            <p:ph type="sldNum" sz="quarter" idx="10"/>
          </p:nvPr>
        </p:nvSpPr>
        <p:spPr/>
        <p:txBody>
          <a:bodyPr/>
          <a:lstStyle/>
          <a:p>
            <a:fld id="{C11A49E2-F8E4-014F-B2E0-F6B4F759511A}" type="slidenum">
              <a:rPr lang="en-US" smtClean="0"/>
              <a:t>9</a:t>
            </a:fld>
            <a:endParaRPr lang="en-US"/>
          </a:p>
        </p:txBody>
      </p:sp>
    </p:spTree>
    <p:extLst>
      <p:ext uri="{BB962C8B-B14F-4D97-AF65-F5344CB8AC3E}">
        <p14:creationId xmlns:p14="http://schemas.microsoft.com/office/powerpoint/2010/main" val="519537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Font typeface="Arial"/>
              <a:buChar char="•"/>
            </a:pPr>
            <a:r>
              <a:rPr lang="en-US" dirty="0" smtClean="0"/>
              <a:t>We’re attempting to break into a multi billion dollar market that is rapidly expanding by the day.</a:t>
            </a:r>
          </a:p>
          <a:p>
            <a:pPr>
              <a:buFont typeface="Arial"/>
              <a:buChar char="•"/>
            </a:pPr>
            <a:r>
              <a:rPr lang="en-US" dirty="0" smtClean="0"/>
              <a:t>We</a:t>
            </a:r>
            <a:r>
              <a:rPr lang="fr-FR" dirty="0" smtClean="0"/>
              <a:t>’</a:t>
            </a:r>
            <a:r>
              <a:rPr lang="en-US" dirty="0" smtClean="0"/>
              <a:t>re combining the best aspects of our competitors along with our own inventions and designs to make a truly innovative product.</a:t>
            </a:r>
          </a:p>
          <a:p>
            <a:pPr>
              <a:buFont typeface="Arial"/>
              <a:buChar char="•"/>
            </a:pPr>
            <a:r>
              <a:rPr lang="en-US" dirty="0" smtClean="0"/>
              <a:t>There is potential for major growth and profits.</a:t>
            </a:r>
          </a:p>
          <a:p>
            <a:pPr>
              <a:buFont typeface="Arial"/>
              <a:buChar char="•"/>
            </a:pPr>
            <a:r>
              <a:rPr lang="en-US" dirty="0" smtClean="0"/>
              <a:t>Our needs are small because most of the work will be in-house and we have all the talent and experience needed to launch this app so its not a matter of how but when</a:t>
            </a:r>
            <a:r>
              <a:rPr lang="en-US" dirty="0" smtClean="0"/>
              <a:t>.</a:t>
            </a: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sz="1200" dirty="0" smtClean="0"/>
              <a:t>Mobile coupons are redeemed 10 times as often as traditional coupons.</a:t>
            </a:r>
          </a:p>
          <a:p>
            <a:pPr>
              <a:buFont typeface="Arial"/>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C11A49E2-F8E4-014F-B2E0-F6B4F759511A}" type="slidenum">
              <a:rPr lang="en-US" smtClean="0"/>
              <a:t>10</a:t>
            </a:fld>
            <a:endParaRPr lang="en-US"/>
          </a:p>
        </p:txBody>
      </p:sp>
    </p:spTree>
    <p:extLst>
      <p:ext uri="{BB962C8B-B14F-4D97-AF65-F5344CB8AC3E}">
        <p14:creationId xmlns:p14="http://schemas.microsoft.com/office/powerpoint/2010/main" val="1225905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5" y="2647950"/>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7" y="1730403"/>
            <a:ext cx="5648623" cy="1204307"/>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82" y="2470926"/>
            <a:ext cx="6511131" cy="329260"/>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March 26,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March 26,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March 26,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March 26,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5" y="2647950"/>
            <a:ext cx="3571875" cy="4210051"/>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8"/>
            <a:ext cx="5650992" cy="1207511"/>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March 26,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March 26,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March 26, 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March 26, 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March 26, 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5" y="2647950"/>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8"/>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5"/>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7" y="2618914"/>
            <a:ext cx="3807779" cy="3324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6"/>
            <a:ext cx="5794760" cy="62331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March 26, 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30"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5" y="2647950"/>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5" y="5048251"/>
            <a:ext cx="3571875" cy="1809751"/>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2"/>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84" y="2180531"/>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March 26,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821719"/>
            <a:ext cx="3574257" cy="1036281"/>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821720"/>
            <a:ext cx="9146380" cy="103628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9"/>
            <a:ext cx="7520940" cy="357985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March 26, 2013</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5.jpg"/><Relationship Id="rId5"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image" Target="../media/image3.png"/><Relationship Id="rId5" Type="http://schemas.openxmlformats.org/officeDocument/2006/relationships/comments" Target="../comments/comment1.xml"/><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4"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The </a:t>
            </a:r>
            <a:r>
              <a:rPr lang="en-US" sz="6000" dirty="0" err="1" smtClean="0"/>
              <a:t>Dealhound</a:t>
            </a:r>
            <a:r>
              <a:rPr lang="en-US" sz="6000" dirty="0" smtClean="0"/>
              <a:t> </a:t>
            </a:r>
            <a:r>
              <a:rPr lang="en-US" sz="6000" dirty="0" smtClean="0"/>
              <a:t>™</a:t>
            </a:r>
            <a:endParaRPr lang="en-US" sz="6000" dirty="0"/>
          </a:p>
        </p:txBody>
      </p:sp>
      <p:sp>
        <p:nvSpPr>
          <p:cNvPr id="3" name="Subtitle 2"/>
          <p:cNvSpPr>
            <a:spLocks noGrp="1"/>
          </p:cNvSpPr>
          <p:nvPr>
            <p:ph type="subTitle" idx="1"/>
          </p:nvPr>
        </p:nvSpPr>
        <p:spPr/>
        <p:txBody>
          <a:bodyPr>
            <a:noAutofit/>
          </a:bodyPr>
          <a:lstStyle/>
          <a:p>
            <a:r>
              <a:rPr lang="en-US" sz="2400" dirty="0" smtClean="0"/>
              <a:t>A smart </a:t>
            </a:r>
            <a:r>
              <a:rPr lang="en-US" sz="2400" dirty="0" smtClean="0"/>
              <a:t>consumer’s </a:t>
            </a:r>
            <a:r>
              <a:rPr lang="en-US" sz="2400" dirty="0" smtClean="0"/>
              <a:t>best friend</a:t>
            </a:r>
            <a:endParaRPr lang="en-US" sz="2400" dirty="0"/>
          </a:p>
        </p:txBody>
      </p:sp>
      <p:pic>
        <p:nvPicPr>
          <p:cNvPr id="4" name="Picture 3" descr="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2198" y="3574507"/>
            <a:ext cx="3261326" cy="25876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1083095" y="5891327"/>
            <a:ext cx="2457030" cy="1231106"/>
          </a:xfrm>
          <a:prstGeom prst="rect">
            <a:avLst/>
          </a:prstGeom>
          <a:noFill/>
        </p:spPr>
        <p:txBody>
          <a:bodyPr wrap="square" rtlCol="0">
            <a:spAutoFit/>
          </a:bodyPr>
          <a:lstStyle/>
          <a:p>
            <a:r>
              <a:rPr lang="en-US" sz="1400" b="1" dirty="0" smtClean="0"/>
              <a:t>Ventura High School</a:t>
            </a:r>
          </a:p>
          <a:p>
            <a:r>
              <a:rPr lang="en-US" sz="1400" dirty="0" err="1"/>
              <a:t>Mekalyn</a:t>
            </a:r>
            <a:r>
              <a:rPr lang="en-US" sz="1400" dirty="0"/>
              <a:t> Steve</a:t>
            </a:r>
          </a:p>
          <a:p>
            <a:r>
              <a:rPr lang="en-US" sz="1400" dirty="0"/>
              <a:t>Jack </a:t>
            </a:r>
            <a:r>
              <a:rPr lang="en-US" sz="1400" dirty="0" err="1"/>
              <a:t>Sartee</a:t>
            </a:r>
            <a:endParaRPr lang="en-US" sz="1400" dirty="0"/>
          </a:p>
          <a:p>
            <a:r>
              <a:rPr lang="en-US" sz="1400" dirty="0"/>
              <a:t>Jonathan Dominguez</a:t>
            </a:r>
          </a:p>
          <a:p>
            <a:endParaRPr lang="en-US" b="1" dirty="0"/>
          </a:p>
        </p:txBody>
      </p:sp>
    </p:spTree>
    <p:extLst>
      <p:ext uri="{BB962C8B-B14F-4D97-AF65-F5344CB8AC3E}">
        <p14:creationId xmlns:p14="http://schemas.microsoft.com/office/powerpoint/2010/main" val="867251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920" y="1485381"/>
            <a:ext cx="3200400" cy="4653737"/>
          </a:xfrm>
        </p:spPr>
        <p:txBody>
          <a:bodyPr>
            <a:normAutofit/>
          </a:bodyPr>
          <a:lstStyle/>
          <a:p>
            <a:pPr>
              <a:buFont typeface="Arial"/>
              <a:buChar char="•"/>
            </a:pPr>
            <a:r>
              <a:rPr lang="en-US" sz="2200" dirty="0" smtClean="0"/>
              <a:t>$120,000 </a:t>
            </a:r>
            <a:r>
              <a:rPr lang="en-US" sz="2200" smtClean="0"/>
              <a:t>initial investment.</a:t>
            </a:r>
            <a:endParaRPr lang="en-US" sz="2200" dirty="0" smtClean="0"/>
          </a:p>
          <a:p>
            <a:pPr>
              <a:buFont typeface="Arial"/>
              <a:buChar char="•"/>
            </a:pPr>
            <a:r>
              <a:rPr lang="en-US" sz="2200" dirty="0" smtClean="0"/>
              <a:t>Amazing potential for growth and capital return.</a:t>
            </a:r>
          </a:p>
          <a:p>
            <a:pPr>
              <a:buFont typeface="Arial"/>
              <a:buChar char="•"/>
            </a:pPr>
            <a:r>
              <a:rPr lang="en-US" sz="2200" dirty="0" smtClean="0"/>
              <a:t>We have all the experience and talent needed to launch this app.</a:t>
            </a:r>
          </a:p>
          <a:p>
            <a:pPr lvl="2">
              <a:buFont typeface="Arial"/>
              <a:buChar char="•"/>
            </a:pPr>
            <a:endParaRPr lang="en-US" dirty="0" smtClean="0"/>
          </a:p>
          <a:p>
            <a:pPr lvl="2">
              <a:buFont typeface="Arial"/>
              <a:buChar char="•"/>
            </a:pPr>
            <a:endParaRPr lang="en-US"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4211517619"/>
              </p:ext>
            </p:extLst>
          </p:nvPr>
        </p:nvGraphicFramePr>
        <p:xfrm>
          <a:off x="3633786" y="670365"/>
          <a:ext cx="5044966" cy="508065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Investment plan and why should you invest in us?</a:t>
            </a:r>
            <a:endParaRPr lang="en-US" dirty="0"/>
          </a:p>
        </p:txBody>
      </p:sp>
      <p:pic>
        <p:nvPicPr>
          <p:cNvPr id="5" name="Picture 4" descr="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45414" y="5903226"/>
            <a:ext cx="998486" cy="7922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Oval Callout 7"/>
          <p:cNvSpPr/>
          <p:nvPr/>
        </p:nvSpPr>
        <p:spPr>
          <a:xfrm flipH="1">
            <a:off x="5115524" y="5851764"/>
            <a:ext cx="1922834" cy="954773"/>
          </a:xfrm>
          <a:prstGeom prst="wedgeEllipseCallout">
            <a:avLst>
              <a:gd name="adj1" fmla="val -61375"/>
              <a:gd name="adj2" fmla="val -21623"/>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r>
              <a:rPr lang="en-US" sz="1200" dirty="0"/>
              <a:t>Mobile coupons are redeemed 10 times as often as traditional coupons.</a:t>
            </a:r>
          </a:p>
        </p:txBody>
      </p:sp>
    </p:spTree>
    <p:extLst>
      <p:ext uri="{BB962C8B-B14F-4D97-AF65-F5344CB8AC3E}">
        <p14:creationId xmlns:p14="http://schemas.microsoft.com/office/powerpoint/2010/main" val="26361963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a:t>
            </a:r>
            <a:r>
              <a:rPr lang="en-US" dirty="0" err="1" smtClean="0"/>
              <a:t>dealhound</a:t>
            </a:r>
            <a:r>
              <a:rPr lang="en-US" dirty="0" smtClean="0"/>
              <a:t>™ </a:t>
            </a:r>
            <a:r>
              <a:rPr lang="en-US" dirty="0" smtClean="0"/>
              <a:t>Team</a:t>
            </a:r>
            <a:endParaRPr lang="en-US" dirty="0"/>
          </a:p>
        </p:txBody>
      </p:sp>
      <p:pic>
        <p:nvPicPr>
          <p:cNvPr id="2" name="Picture 1" descr="378971_240763702651484_767465772_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9872" y="2318048"/>
            <a:ext cx="1224692" cy="1828800"/>
          </a:xfrm>
          <a:prstGeom prst="rect">
            <a:avLst/>
          </a:prstGeom>
        </p:spPr>
      </p:pic>
      <p:sp>
        <p:nvSpPr>
          <p:cNvPr id="5" name="Content Placeholder 4"/>
          <p:cNvSpPr>
            <a:spLocks noGrp="1"/>
          </p:cNvSpPr>
          <p:nvPr>
            <p:ph idx="1"/>
          </p:nvPr>
        </p:nvSpPr>
        <p:spPr>
          <a:xfrm>
            <a:off x="822960" y="1100629"/>
            <a:ext cx="5156912" cy="4494251"/>
          </a:xfrm>
        </p:spPr>
        <p:txBody>
          <a:bodyPr>
            <a:normAutofit lnSpcReduction="10000"/>
          </a:bodyPr>
          <a:lstStyle/>
          <a:p>
            <a:pPr>
              <a:buFont typeface="Arial"/>
              <a:buChar char="•"/>
            </a:pPr>
            <a:r>
              <a:rPr lang="en-US" dirty="0" err="1" smtClean="0"/>
              <a:t>Mekalyn</a:t>
            </a:r>
            <a:r>
              <a:rPr lang="en-US" dirty="0"/>
              <a:t> </a:t>
            </a:r>
            <a:r>
              <a:rPr lang="en-US" dirty="0" smtClean="0"/>
              <a:t>Steve – Design expert and marketer</a:t>
            </a:r>
          </a:p>
          <a:p>
            <a:pPr lvl="2">
              <a:buFont typeface="Arial"/>
              <a:buChar char="•"/>
            </a:pPr>
            <a:r>
              <a:rPr lang="en-US" dirty="0" smtClean="0"/>
              <a:t>Writes for the Ventura Star.</a:t>
            </a:r>
          </a:p>
          <a:p>
            <a:pPr lvl="2">
              <a:buFont typeface="Arial"/>
              <a:buChar char="•"/>
            </a:pPr>
            <a:r>
              <a:rPr lang="en-US" dirty="0" smtClean="0"/>
              <a:t>Future: UCSB with a major in communications.</a:t>
            </a:r>
          </a:p>
          <a:p>
            <a:pPr>
              <a:buFont typeface="Arial"/>
              <a:buChar char="•"/>
            </a:pPr>
            <a:r>
              <a:rPr lang="en-US" dirty="0" smtClean="0"/>
              <a:t>Jack </a:t>
            </a:r>
            <a:r>
              <a:rPr lang="en-US" dirty="0" err="1" smtClean="0"/>
              <a:t>Sartee</a:t>
            </a:r>
            <a:r>
              <a:rPr lang="en-US" dirty="0" smtClean="0"/>
              <a:t> – Business </a:t>
            </a:r>
            <a:r>
              <a:rPr lang="en-US" dirty="0" smtClean="0"/>
              <a:t>mastermind</a:t>
            </a:r>
            <a:endParaRPr lang="en-US" dirty="0" smtClean="0"/>
          </a:p>
          <a:p>
            <a:pPr lvl="2">
              <a:buFont typeface="Arial"/>
              <a:buChar char="•"/>
            </a:pPr>
            <a:r>
              <a:rPr lang="en-US" dirty="0" smtClean="0"/>
              <a:t>Employment at Ventura Boat Rentals.</a:t>
            </a:r>
          </a:p>
          <a:p>
            <a:pPr lvl="2">
              <a:buFont typeface="Arial"/>
              <a:buChar char="•"/>
            </a:pPr>
            <a:r>
              <a:rPr lang="en-US" dirty="0" smtClean="0"/>
              <a:t>Future: Full-ride NROTC Marine Officer scholarship with a major in Political Science.</a:t>
            </a:r>
          </a:p>
          <a:p>
            <a:pPr>
              <a:buFont typeface="Arial"/>
              <a:buChar char="•"/>
            </a:pPr>
            <a:r>
              <a:rPr lang="en-US" dirty="0" smtClean="0"/>
              <a:t>Jonathan Dominguez – Programmer, presenter</a:t>
            </a:r>
          </a:p>
          <a:p>
            <a:pPr lvl="2">
              <a:buFont typeface="Arial"/>
              <a:buChar char="•"/>
            </a:pPr>
            <a:r>
              <a:rPr lang="en-US" dirty="0" smtClean="0"/>
              <a:t>7 years of programming experience with proficiency in Java, C, C++, Objective-C</a:t>
            </a:r>
            <a:r>
              <a:rPr lang="en-US" dirty="0" smtClean="0"/>
              <a:t>, HTML, PHP, </a:t>
            </a:r>
            <a:r>
              <a:rPr lang="en-US" dirty="0"/>
              <a:t>M</a:t>
            </a:r>
            <a:r>
              <a:rPr lang="en-US" dirty="0" smtClean="0"/>
              <a:t>ySQL </a:t>
            </a:r>
            <a:r>
              <a:rPr lang="en-US" dirty="0" smtClean="0"/>
              <a:t>and Python.</a:t>
            </a:r>
          </a:p>
          <a:p>
            <a:pPr lvl="2">
              <a:buFont typeface="Arial"/>
              <a:buChar char="•"/>
            </a:pPr>
            <a:r>
              <a:rPr lang="en-US" dirty="0" smtClean="0"/>
              <a:t>Self-employed as a website designer and developer.</a:t>
            </a:r>
          </a:p>
          <a:p>
            <a:pPr lvl="2">
              <a:buFont typeface="Arial"/>
              <a:buChar char="•"/>
            </a:pPr>
            <a:r>
              <a:rPr lang="en-US" dirty="0" smtClean="0"/>
              <a:t>Interned for 6 months on a congressional campaign with a focus on networking.</a:t>
            </a:r>
          </a:p>
          <a:p>
            <a:pPr lvl="2">
              <a:buFont typeface="Arial"/>
              <a:buChar char="•"/>
            </a:pPr>
            <a:r>
              <a:rPr lang="en-US" dirty="0" smtClean="0"/>
              <a:t>Future: NYU with a double major in Computer Science and </a:t>
            </a:r>
            <a:r>
              <a:rPr lang="en-US" dirty="0" smtClean="0"/>
              <a:t>Mathematics.</a:t>
            </a:r>
            <a:endParaRPr lang="en-US" dirty="0" smtClean="0"/>
          </a:p>
          <a:p>
            <a:pPr>
              <a:buFont typeface="Arial"/>
              <a:buChar char="•"/>
            </a:pPr>
            <a:endParaRPr lang="en-US" dirty="0"/>
          </a:p>
        </p:txBody>
      </p:sp>
      <p:pic>
        <p:nvPicPr>
          <p:cNvPr id="6" name="Picture 5" descr="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5414" y="5903226"/>
            <a:ext cx="998486" cy="7922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Picture 2" descr="55884_454831417906894_2086093781_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04564" y="365760"/>
            <a:ext cx="1428750" cy="1828800"/>
          </a:xfrm>
          <a:prstGeom prst="rect">
            <a:avLst/>
          </a:prstGeom>
        </p:spPr>
      </p:pic>
      <p:pic>
        <p:nvPicPr>
          <p:cNvPr id="8" name="Picture 7" descr="267326_279496835492729_1057342476_n.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7350" y="3766080"/>
            <a:ext cx="1272209" cy="1828800"/>
          </a:xfrm>
          <a:prstGeom prst="rect">
            <a:avLst/>
          </a:prstGeom>
        </p:spPr>
      </p:pic>
    </p:spTree>
    <p:extLst>
      <p:ext uri="{BB962C8B-B14F-4D97-AF65-F5344CB8AC3E}">
        <p14:creationId xmlns:p14="http://schemas.microsoft.com/office/powerpoint/2010/main" val="24103696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9" presetClass="entr" presetSubtype="0" fill="hold"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ssolve">
                                      <p:cBhvr>
                                        <p:cTn id="11" dur="500"/>
                                        <p:tgtEl>
                                          <p:spTgt spid="5">
                                            <p:txEl>
                                              <p:pRg st="0" end="0"/>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dissolve">
                                      <p:cBhvr>
                                        <p:cTn id="14" dur="500"/>
                                        <p:tgtEl>
                                          <p:spTgt spid="5">
                                            <p:txEl>
                                              <p:pRg st="1" end="1"/>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par>
                                <p:cTn id="24" presetID="9" presetClass="entr" presetSubtype="0" fill="hold"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dissolve">
                                      <p:cBhvr>
                                        <p:cTn id="26" dur="500"/>
                                        <p:tgtEl>
                                          <p:spTgt spid="5">
                                            <p:txEl>
                                              <p:pRg st="3" end="3"/>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dissolve">
                                      <p:cBhvr>
                                        <p:cTn id="29" dur="500"/>
                                        <p:tgtEl>
                                          <p:spTgt spid="5">
                                            <p:txEl>
                                              <p:pRg st="4" end="4"/>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par>
                                <p:cTn id="39" presetID="9" presetClass="entr" presetSubtype="0" fill="hold" nodeType="with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Effect transition="in" filter="dissolve">
                                      <p:cBhvr>
                                        <p:cTn id="41" dur="500"/>
                                        <p:tgtEl>
                                          <p:spTgt spid="5">
                                            <p:txEl>
                                              <p:pRg st="6" end="6"/>
                                            </p:txEl>
                                          </p:spTgt>
                                        </p:tgtEl>
                                      </p:cBhvr>
                                    </p:animEffect>
                                  </p:childTnLst>
                                </p:cTn>
                              </p:par>
                              <p:par>
                                <p:cTn id="42" presetID="9" presetClass="entr" presetSubtype="0" fill="hold" nodeType="withEffect">
                                  <p:stCondLst>
                                    <p:cond delay="0"/>
                                  </p:stCondLst>
                                  <p:childTnLst>
                                    <p:set>
                                      <p:cBhvr>
                                        <p:cTn id="43" dur="1" fill="hold">
                                          <p:stCondLst>
                                            <p:cond delay="0"/>
                                          </p:stCondLst>
                                        </p:cTn>
                                        <p:tgtEl>
                                          <p:spTgt spid="5">
                                            <p:txEl>
                                              <p:pRg st="7" end="7"/>
                                            </p:txEl>
                                          </p:spTgt>
                                        </p:tgtEl>
                                        <p:attrNameLst>
                                          <p:attrName>style.visibility</p:attrName>
                                        </p:attrNameLst>
                                      </p:cBhvr>
                                      <p:to>
                                        <p:strVal val="visible"/>
                                      </p:to>
                                    </p:set>
                                    <p:animEffect transition="in" filter="dissolve">
                                      <p:cBhvr>
                                        <p:cTn id="44" dur="500"/>
                                        <p:tgtEl>
                                          <p:spTgt spid="5">
                                            <p:txEl>
                                              <p:pRg st="7" end="7"/>
                                            </p:txEl>
                                          </p:spTgt>
                                        </p:tgtEl>
                                      </p:cBhvr>
                                    </p:animEffect>
                                  </p:childTnLst>
                                </p:cTn>
                              </p:par>
                              <p:par>
                                <p:cTn id="45" presetID="9" presetClass="entr" presetSubtype="0" fill="hold" nodeType="with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dissolve">
                                      <p:cBhvr>
                                        <p:cTn id="47" dur="500"/>
                                        <p:tgtEl>
                                          <p:spTgt spid="5">
                                            <p:txEl>
                                              <p:pRg st="8" end="8"/>
                                            </p:txEl>
                                          </p:spTgt>
                                        </p:tgtEl>
                                      </p:cBhvr>
                                    </p:animEffect>
                                  </p:childTnLst>
                                </p:cTn>
                              </p:par>
                              <p:par>
                                <p:cTn id="48" presetID="9" presetClass="entr" presetSubtype="0" fill="hold" nodeType="withEffect">
                                  <p:stCondLst>
                                    <p:cond delay="0"/>
                                  </p:stCondLst>
                                  <p:childTnLst>
                                    <p:set>
                                      <p:cBhvr>
                                        <p:cTn id="49" dur="1" fill="hold">
                                          <p:stCondLst>
                                            <p:cond delay="0"/>
                                          </p:stCondLst>
                                        </p:cTn>
                                        <p:tgtEl>
                                          <p:spTgt spid="5">
                                            <p:txEl>
                                              <p:pRg st="9" end="9"/>
                                            </p:txEl>
                                          </p:spTgt>
                                        </p:tgtEl>
                                        <p:attrNameLst>
                                          <p:attrName>style.visibility</p:attrName>
                                        </p:attrNameLst>
                                      </p:cBhvr>
                                      <p:to>
                                        <p:strVal val="visible"/>
                                      </p:to>
                                    </p:set>
                                    <p:animEffect transition="in" filter="dissolve">
                                      <p:cBhvr>
                                        <p:cTn id="50" dur="500"/>
                                        <p:tgtEl>
                                          <p:spTgt spid="5">
                                            <p:txEl>
                                              <p:pRg st="9" end="9"/>
                                            </p:txEl>
                                          </p:spTgt>
                                        </p:tgtEl>
                                      </p:cBhvr>
                                    </p:animEffect>
                                  </p:childTnLst>
                                </p:cTn>
                              </p:par>
                              <p:par>
                                <p:cTn id="51" presetID="9" presetClass="entr" presetSubtype="0" fill="hold" nodeType="withEffect">
                                  <p:stCondLst>
                                    <p:cond delay="0"/>
                                  </p:stCondLst>
                                  <p:childTnLst>
                                    <p:set>
                                      <p:cBhvr>
                                        <p:cTn id="52" dur="1" fill="hold">
                                          <p:stCondLst>
                                            <p:cond delay="0"/>
                                          </p:stCondLst>
                                        </p:cTn>
                                        <p:tgtEl>
                                          <p:spTgt spid="5">
                                            <p:txEl>
                                              <p:pRg st="10" end="10"/>
                                            </p:txEl>
                                          </p:spTgt>
                                        </p:tgtEl>
                                        <p:attrNameLst>
                                          <p:attrName>style.visibility</p:attrName>
                                        </p:attrNameLst>
                                      </p:cBhvr>
                                      <p:to>
                                        <p:strVal val="visible"/>
                                      </p:to>
                                    </p:set>
                                    <p:animEffect transition="in" filter="dissolve">
                                      <p:cBhvr>
                                        <p:cTn id="53"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474871498"/>
              </p:ext>
            </p:extLst>
          </p:nvPr>
        </p:nvGraphicFramePr>
        <p:xfrm>
          <a:off x="222250" y="914400"/>
          <a:ext cx="4477765" cy="5332032"/>
        </p:xfrm>
        <a:graphic>
          <a:graphicData uri="http://schemas.openxmlformats.org/drawingml/2006/chart">
            <c:chart xmlns:c="http://schemas.openxmlformats.org/drawingml/2006/chart" xmlns:r="http://schemas.openxmlformats.org/officeDocument/2006/relationships" r:id="rId3"/>
          </a:graphicData>
        </a:graphic>
      </p:graphicFrame>
      <p:sp>
        <p:nvSpPr>
          <p:cNvPr id="3" name="Content Placeholder 2"/>
          <p:cNvSpPr>
            <a:spLocks noGrp="1"/>
          </p:cNvSpPr>
          <p:nvPr>
            <p:ph sz="half" idx="2"/>
          </p:nvPr>
        </p:nvSpPr>
        <p:spPr>
          <a:xfrm>
            <a:off x="4700016" y="1097661"/>
            <a:ext cx="3200400" cy="3712464"/>
          </a:xfrm>
        </p:spPr>
        <p:txBody>
          <a:bodyPr>
            <a:normAutofit fontScale="92500"/>
          </a:bodyPr>
          <a:lstStyle/>
          <a:p>
            <a:pPr marL="457200" indent="-457200">
              <a:buFont typeface="Arial"/>
              <a:buChar char="•"/>
            </a:pPr>
            <a:r>
              <a:rPr lang="en-US" sz="2200" dirty="0" smtClean="0"/>
              <a:t>Consumers want/need to save money.</a:t>
            </a:r>
          </a:p>
          <a:p>
            <a:pPr marL="457200" indent="-457200">
              <a:buFont typeface="Arial"/>
              <a:buChar char="•"/>
            </a:pPr>
            <a:r>
              <a:rPr lang="en-US" sz="2200" dirty="0" smtClean="0"/>
              <a:t>Businesses need more traffic.</a:t>
            </a:r>
          </a:p>
          <a:p>
            <a:pPr marL="457200" indent="-457200">
              <a:buFont typeface="Arial"/>
              <a:buChar char="•"/>
            </a:pPr>
            <a:r>
              <a:rPr lang="en-US" sz="2200" dirty="0" smtClean="0"/>
              <a:t>Current method is ineffective and inefficient.</a:t>
            </a:r>
          </a:p>
          <a:p>
            <a:pPr marL="457200" indent="-457200">
              <a:buFont typeface="Arial"/>
              <a:buChar char="•"/>
            </a:pPr>
            <a:r>
              <a:rPr lang="en-US" sz="2200" dirty="0" smtClean="0"/>
              <a:t>What if there was a quick and easy way to solve these problems?</a:t>
            </a:r>
            <a:endParaRPr lang="en-US" sz="2200" dirty="0"/>
          </a:p>
        </p:txBody>
      </p:sp>
      <p:sp>
        <p:nvSpPr>
          <p:cNvPr id="4" name="Title 3"/>
          <p:cNvSpPr>
            <a:spLocks noGrp="1"/>
          </p:cNvSpPr>
          <p:nvPr>
            <p:ph type="title"/>
          </p:nvPr>
        </p:nvSpPr>
        <p:spPr/>
        <p:txBody>
          <a:bodyPr/>
          <a:lstStyle/>
          <a:p>
            <a:r>
              <a:rPr lang="en-US" dirty="0" smtClean="0"/>
              <a:t>Problem</a:t>
            </a:r>
            <a:endParaRPr lang="en-US" dirty="0"/>
          </a:p>
        </p:txBody>
      </p:sp>
      <p:pic>
        <p:nvPicPr>
          <p:cNvPr id="7" name="Picture 6" descr="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45414" y="5903226"/>
            <a:ext cx="998486" cy="7922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Oval Callout 1"/>
          <p:cNvSpPr/>
          <p:nvPr/>
        </p:nvSpPr>
        <p:spPr>
          <a:xfrm flipH="1">
            <a:off x="5115524" y="5851764"/>
            <a:ext cx="1922834" cy="954773"/>
          </a:xfrm>
          <a:prstGeom prst="wedgeEllipseCallout">
            <a:avLst>
              <a:gd name="adj1" fmla="val -61375"/>
              <a:gd name="adj2" fmla="val -2162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74% of consumers search multiple coupon sources each </a:t>
            </a:r>
            <a:r>
              <a:rPr lang="en-US" sz="1200" dirty="0" smtClean="0"/>
              <a:t>week.</a:t>
            </a:r>
            <a:endParaRPr lang="en-US" sz="1200" dirty="0"/>
          </a:p>
        </p:txBody>
      </p:sp>
    </p:spTree>
    <p:extLst>
      <p:ext uri="{BB962C8B-B14F-4D97-AF65-F5344CB8AC3E}">
        <p14:creationId xmlns:p14="http://schemas.microsoft.com/office/powerpoint/2010/main" val="15330181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4085000168"/>
              </p:ext>
            </p:extLst>
          </p:nvPr>
        </p:nvGraphicFramePr>
        <p:xfrm>
          <a:off x="492124" y="914400"/>
          <a:ext cx="4207891" cy="4988826"/>
        </p:xfrm>
        <a:graphic>
          <a:graphicData uri="http://schemas.openxmlformats.org/drawingml/2006/chart">
            <c:chart xmlns:c="http://schemas.openxmlformats.org/drawingml/2006/chart" xmlns:r="http://schemas.openxmlformats.org/officeDocument/2006/relationships" r:id="rId3"/>
          </a:graphicData>
        </a:graphic>
      </p:graphicFrame>
      <p:sp>
        <p:nvSpPr>
          <p:cNvPr id="3" name="Content Placeholder 2"/>
          <p:cNvSpPr>
            <a:spLocks noGrp="1"/>
          </p:cNvSpPr>
          <p:nvPr>
            <p:ph sz="half" idx="2"/>
          </p:nvPr>
        </p:nvSpPr>
        <p:spPr>
          <a:xfrm>
            <a:off x="4700016" y="1097280"/>
            <a:ext cx="3200400" cy="4636096"/>
          </a:xfrm>
        </p:spPr>
        <p:txBody>
          <a:bodyPr>
            <a:normAutofit lnSpcReduction="10000"/>
          </a:bodyPr>
          <a:lstStyle/>
          <a:p>
            <a:pPr marL="457200" indent="-457200">
              <a:buFont typeface="Arial"/>
              <a:buChar char="•"/>
            </a:pPr>
            <a:r>
              <a:rPr lang="en-US" sz="2400" dirty="0" smtClean="0"/>
              <a:t>78</a:t>
            </a:r>
            <a:r>
              <a:rPr lang="en-US" sz="2400" dirty="0" smtClean="0"/>
              <a:t>% of consumers </a:t>
            </a:r>
            <a:r>
              <a:rPr lang="en-US" sz="2400" dirty="0" smtClean="0"/>
              <a:t>have used a coupon in the past year.</a:t>
            </a:r>
          </a:p>
          <a:p>
            <a:pPr marL="457200" indent="-457200">
              <a:buFont typeface="Arial"/>
              <a:buChar char="•"/>
            </a:pPr>
            <a:r>
              <a:rPr lang="en-US" sz="2400" dirty="0" smtClean="0"/>
              <a:t>263</a:t>
            </a:r>
            <a:r>
              <a:rPr lang="en-US" sz="2400" dirty="0"/>
              <a:t>% increase in online coupon </a:t>
            </a:r>
            <a:r>
              <a:rPr lang="en-US" sz="2400" dirty="0" smtClean="0"/>
              <a:t>usage.</a:t>
            </a:r>
          </a:p>
          <a:p>
            <a:pPr marL="457200" indent="-457200">
              <a:buFont typeface="Arial"/>
              <a:buChar char="•"/>
            </a:pPr>
            <a:r>
              <a:rPr lang="en-US" sz="2400" dirty="0" smtClean="0"/>
              <a:t>$458 billion in coupons distributed yearly.</a:t>
            </a:r>
          </a:p>
          <a:p>
            <a:pPr marL="457200" indent="-457200">
              <a:buFont typeface="Arial"/>
              <a:buChar char="•"/>
            </a:pPr>
            <a:r>
              <a:rPr lang="en-US" sz="2400" dirty="0"/>
              <a:t>Large and expanding market</a:t>
            </a:r>
            <a:r>
              <a:rPr lang="en-US" sz="2400" dirty="0" smtClean="0"/>
              <a:t>.</a:t>
            </a:r>
            <a:endParaRPr lang="en-US" sz="2400" dirty="0"/>
          </a:p>
        </p:txBody>
      </p:sp>
      <p:sp>
        <p:nvSpPr>
          <p:cNvPr id="4" name="Title 3"/>
          <p:cNvSpPr>
            <a:spLocks noGrp="1"/>
          </p:cNvSpPr>
          <p:nvPr>
            <p:ph type="title"/>
          </p:nvPr>
        </p:nvSpPr>
        <p:spPr/>
        <p:txBody>
          <a:bodyPr/>
          <a:lstStyle/>
          <a:p>
            <a:r>
              <a:rPr lang="en-US" dirty="0" smtClean="0"/>
              <a:t>Market Analysis</a:t>
            </a:r>
            <a:endParaRPr lang="en-US" dirty="0"/>
          </a:p>
        </p:txBody>
      </p:sp>
      <p:pic>
        <p:nvPicPr>
          <p:cNvPr id="7" name="Picture 6" descr="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45414" y="5903226"/>
            <a:ext cx="998486" cy="7922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Oval Callout 7"/>
          <p:cNvSpPr/>
          <p:nvPr/>
        </p:nvSpPr>
        <p:spPr>
          <a:xfrm flipH="1">
            <a:off x="5115524" y="5851764"/>
            <a:ext cx="1922834" cy="954773"/>
          </a:xfrm>
          <a:prstGeom prst="wedgeEllipseCallout">
            <a:avLst>
              <a:gd name="adj1" fmla="val -61375"/>
              <a:gd name="adj2" fmla="val -21623"/>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r>
              <a:rPr lang="en-US" sz="1200" dirty="0"/>
              <a:t>Consumers received $4.6 billion in coupon savings in 2011.</a:t>
            </a:r>
          </a:p>
        </p:txBody>
      </p:sp>
    </p:spTree>
    <p:extLst>
      <p:ext uri="{BB962C8B-B14F-4D97-AF65-F5344CB8AC3E}">
        <p14:creationId xmlns:p14="http://schemas.microsoft.com/office/powerpoint/2010/main" val="40250772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649012"/>
            <a:ext cx="3200400" cy="2430952"/>
          </a:xfrm>
        </p:spPr>
        <p:txBody>
          <a:bodyPr>
            <a:noAutofit/>
          </a:bodyPr>
          <a:lstStyle/>
          <a:p>
            <a:pPr>
              <a:buFont typeface="Arial"/>
              <a:buChar char="•"/>
            </a:pPr>
            <a:r>
              <a:rPr lang="en-US" sz="2400" dirty="0" smtClean="0"/>
              <a:t>Focused, efficient, effective, and cheap advertising for businesses.</a:t>
            </a:r>
          </a:p>
          <a:p>
            <a:pPr>
              <a:buFont typeface="Arial"/>
              <a:buChar char="•"/>
            </a:pPr>
            <a:r>
              <a:rPr lang="en-US" sz="2400" dirty="0" smtClean="0"/>
              <a:t> Deals, coupons, and sales when and where you need them.</a:t>
            </a:r>
            <a:endParaRPr lang="en-US" sz="2400" dirty="0"/>
          </a:p>
        </p:txBody>
      </p:sp>
      <p:sp>
        <p:nvSpPr>
          <p:cNvPr id="2" name="Title 1"/>
          <p:cNvSpPr>
            <a:spLocks noGrp="1"/>
          </p:cNvSpPr>
          <p:nvPr>
            <p:ph type="title"/>
          </p:nvPr>
        </p:nvSpPr>
        <p:spPr/>
        <p:txBody>
          <a:bodyPr/>
          <a:lstStyle/>
          <a:p>
            <a:r>
              <a:rPr lang="en-US" dirty="0" smtClean="0"/>
              <a:t>Solution – The </a:t>
            </a:r>
            <a:r>
              <a:rPr lang="en-US" dirty="0" err="1" smtClean="0"/>
              <a:t>dealhound</a:t>
            </a:r>
            <a:r>
              <a:rPr lang="en-US" dirty="0" smtClean="0"/>
              <a:t>™</a:t>
            </a:r>
            <a:endParaRPr lang="en-US" dirty="0"/>
          </a:p>
        </p:txBody>
      </p:sp>
      <p:pic>
        <p:nvPicPr>
          <p:cNvPr id="7" name="Content Placeholder 5" descr="Screen shot 2013-03-18 at 2.11.22 AM.png"/>
          <p:cNvPicPr>
            <a:picLocks noGrp="1" noChangeAspect="1"/>
          </p:cNvPicPr>
          <p:nvPr>
            <p:ph sz="half" idx="2"/>
          </p:nvPr>
        </p:nvPicPr>
        <p:blipFill>
          <a:blip r:embed="rId3">
            <a:extLst>
              <a:ext uri="{28A0092B-C50C-407E-A947-70E740481C1C}">
                <a14:useLocalDpi xmlns:a14="http://schemas.microsoft.com/office/drawing/2010/main" val="0"/>
              </a:ext>
            </a:extLst>
          </a:blip>
          <a:srcRect l="-18931" r="-18931"/>
          <a:stretch>
            <a:fillRect/>
          </a:stretch>
        </p:blipFill>
        <p:spPr>
          <a:xfrm>
            <a:off x="4324350" y="1097280"/>
            <a:ext cx="4153791" cy="4538345"/>
          </a:xfrm>
          <a:prstGeom prst="rect">
            <a:avLst/>
          </a:prstGeom>
          <a:ln>
            <a:noFill/>
          </a:ln>
          <a:effectLst>
            <a:outerShdw blurRad="292100" dist="139700" dir="2700000" algn="tl" rotWithShape="0">
              <a:srgbClr val="333333">
                <a:alpha val="65000"/>
              </a:srgbClr>
            </a:outerShdw>
          </a:effectLst>
        </p:spPr>
      </p:pic>
      <p:pic>
        <p:nvPicPr>
          <p:cNvPr id="6" name="Picture 5" descr="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45414" y="5903226"/>
            <a:ext cx="998486" cy="7922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Oval Callout 9"/>
          <p:cNvSpPr/>
          <p:nvPr/>
        </p:nvSpPr>
        <p:spPr>
          <a:xfrm flipH="1">
            <a:off x="5115524" y="5851764"/>
            <a:ext cx="1922834" cy="954773"/>
          </a:xfrm>
          <a:prstGeom prst="wedgeEllipseCallout">
            <a:avLst>
              <a:gd name="adj1" fmla="val -61375"/>
              <a:gd name="adj2" fmla="val -21623"/>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r>
              <a:rPr lang="en-US" sz="1200" dirty="0"/>
              <a:t>42% percent of smartphone users have used a mobile coupon.</a:t>
            </a:r>
          </a:p>
        </p:txBody>
      </p:sp>
    </p:spTree>
    <p:extLst>
      <p:ext uri="{BB962C8B-B14F-4D97-AF65-F5344CB8AC3E}">
        <p14:creationId xmlns:p14="http://schemas.microsoft.com/office/powerpoint/2010/main" val="34519715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Features</a:t>
            </a:r>
            <a:endParaRPr lang="en-US" dirty="0"/>
          </a:p>
        </p:txBody>
      </p:sp>
      <p:pic>
        <p:nvPicPr>
          <p:cNvPr id="8" name="Picture 7" descr="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5414" y="5903226"/>
            <a:ext cx="998486" cy="7922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Content Placeholder 6"/>
          <p:cNvGraphicFramePr>
            <a:graphicFrameLocks noGrp="1"/>
          </p:cNvGraphicFramePr>
          <p:nvPr>
            <p:ph idx="1"/>
            <p:extLst>
              <p:ext uri="{D42A27DB-BD31-4B8C-83A1-F6EECF244321}">
                <p14:modId xmlns:p14="http://schemas.microsoft.com/office/powerpoint/2010/main" val="1541452293"/>
              </p:ext>
            </p:extLst>
          </p:nvPr>
        </p:nvGraphicFramePr>
        <p:xfrm>
          <a:off x="282237" y="1100137"/>
          <a:ext cx="8625832" cy="461559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Oval Callout 5"/>
          <p:cNvSpPr/>
          <p:nvPr/>
        </p:nvSpPr>
        <p:spPr>
          <a:xfrm flipH="1">
            <a:off x="5115524" y="5851764"/>
            <a:ext cx="1922834" cy="954773"/>
          </a:xfrm>
          <a:prstGeom prst="wedgeEllipseCallout">
            <a:avLst>
              <a:gd name="adj1" fmla="val -61375"/>
              <a:gd name="adj2" fmla="val -21623"/>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r>
              <a:rPr lang="en-US" sz="1200" dirty="0"/>
              <a:t>Digital coupon usage increased 11% in the last year.</a:t>
            </a:r>
          </a:p>
        </p:txBody>
      </p:sp>
    </p:spTree>
    <p:extLst>
      <p:ext uri="{BB962C8B-B14F-4D97-AF65-F5344CB8AC3E}">
        <p14:creationId xmlns:p14="http://schemas.microsoft.com/office/powerpoint/2010/main" val="29122687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normAutofit/>
          </a:bodyPr>
          <a:lstStyle/>
          <a:p>
            <a:pPr marL="457200" indent="-457200">
              <a:buFont typeface="Arial"/>
              <a:buChar char="•"/>
            </a:pPr>
            <a:r>
              <a:rPr lang="en-US" dirty="0" smtClean="0"/>
              <a:t>Free for users.</a:t>
            </a:r>
          </a:p>
          <a:p>
            <a:pPr marL="457200" indent="-457200">
              <a:buFont typeface="Arial"/>
              <a:buChar char="•"/>
            </a:pPr>
            <a:r>
              <a:rPr lang="en-US" dirty="0" smtClean="0"/>
              <a:t>User-upload content.</a:t>
            </a:r>
          </a:p>
          <a:p>
            <a:pPr marL="457200" indent="-457200">
              <a:buFont typeface="Arial"/>
              <a:buChar char="•"/>
            </a:pPr>
            <a:r>
              <a:rPr lang="en-US" dirty="0" smtClean="0"/>
              <a:t>Hands free and easy to use.</a:t>
            </a:r>
          </a:p>
          <a:p>
            <a:pPr marL="457200" indent="-457200">
              <a:buFont typeface="Arial"/>
              <a:buChar char="•"/>
            </a:pPr>
            <a:r>
              <a:rPr lang="en-US" dirty="0" smtClean="0"/>
              <a:t>Targeted advertising.</a:t>
            </a:r>
          </a:p>
          <a:p>
            <a:pPr marL="0" indent="0"/>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4156237067"/>
              </p:ext>
            </p:extLst>
          </p:nvPr>
        </p:nvGraphicFramePr>
        <p:xfrm>
          <a:off x="3863103" y="826288"/>
          <a:ext cx="4992046" cy="50769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What sets us apart</a:t>
            </a:r>
            <a:endParaRPr lang="en-US" dirty="0"/>
          </a:p>
        </p:txBody>
      </p:sp>
      <p:pic>
        <p:nvPicPr>
          <p:cNvPr id="9" name="Picture 8" descr="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45414" y="5903226"/>
            <a:ext cx="998486" cy="7922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 name="Oval Callout 11"/>
          <p:cNvSpPr/>
          <p:nvPr/>
        </p:nvSpPr>
        <p:spPr>
          <a:xfrm flipH="1">
            <a:off x="6561983" y="4410290"/>
            <a:ext cx="2434284" cy="1267214"/>
          </a:xfrm>
          <a:prstGeom prst="wedgeEllipseCallout">
            <a:avLst>
              <a:gd name="adj1" fmla="val 16886"/>
              <a:gd name="adj2" fmla="val 67473"/>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r>
              <a:rPr lang="en-US" sz="1200" dirty="0"/>
              <a:t>Consumers are 23% more likely to use a mobile coupon than a daily deal from </a:t>
            </a:r>
            <a:r>
              <a:rPr lang="en-US" sz="1200" dirty="0" err="1"/>
              <a:t>Groupon</a:t>
            </a:r>
            <a:r>
              <a:rPr lang="en-US" sz="1200" dirty="0"/>
              <a:t> or Living Social.</a:t>
            </a:r>
          </a:p>
        </p:txBody>
      </p:sp>
    </p:spTree>
    <p:extLst>
      <p:ext uri="{BB962C8B-B14F-4D97-AF65-F5344CB8AC3E}">
        <p14:creationId xmlns:p14="http://schemas.microsoft.com/office/powerpoint/2010/main" val="17579189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fontScale="92500"/>
          </a:bodyPr>
          <a:lstStyle/>
          <a:p>
            <a:pPr marL="0" indent="0"/>
            <a:endParaRPr lang="en-US" b="0" dirty="0" smtClean="0"/>
          </a:p>
          <a:p>
            <a:pPr marL="457200" indent="-457200">
              <a:buFont typeface="Arial"/>
              <a:buChar char="•"/>
            </a:pPr>
            <a:r>
              <a:rPr lang="en-US" b="0" dirty="0" smtClean="0"/>
              <a:t>Profits generated from companies.</a:t>
            </a:r>
          </a:p>
          <a:p>
            <a:pPr marL="457200" indent="-457200">
              <a:buFont typeface="Arial"/>
              <a:buChar char="•"/>
            </a:pPr>
            <a:r>
              <a:rPr lang="en-US" b="0" dirty="0" smtClean="0"/>
              <a:t>Most effective and efficient way to generate traffic and business.</a:t>
            </a:r>
          </a:p>
        </p:txBody>
      </p:sp>
      <p:sp>
        <p:nvSpPr>
          <p:cNvPr id="4" name="Title 3"/>
          <p:cNvSpPr>
            <a:spLocks noGrp="1"/>
          </p:cNvSpPr>
          <p:nvPr>
            <p:ph type="title"/>
          </p:nvPr>
        </p:nvSpPr>
        <p:spPr/>
        <p:txBody>
          <a:bodyPr/>
          <a:lstStyle/>
          <a:p>
            <a:r>
              <a:rPr lang="en-US" dirty="0" smtClean="0"/>
              <a:t>Monetization</a:t>
            </a:r>
            <a:endParaRPr lang="en-US" dirty="0"/>
          </a:p>
        </p:txBody>
      </p:sp>
      <p:graphicFrame>
        <p:nvGraphicFramePr>
          <p:cNvPr id="7" name="Content Placeholder 5"/>
          <p:cNvGraphicFramePr>
            <a:graphicFrameLocks noGrp="1"/>
          </p:cNvGraphicFramePr>
          <p:nvPr>
            <p:ph sz="half" idx="2"/>
            <p:extLst>
              <p:ext uri="{D42A27DB-BD31-4B8C-83A1-F6EECF244321}">
                <p14:modId xmlns:p14="http://schemas.microsoft.com/office/powerpoint/2010/main" val="46711475"/>
              </p:ext>
            </p:extLst>
          </p:nvPr>
        </p:nvGraphicFramePr>
        <p:xfrm>
          <a:off x="4268817" y="1096963"/>
          <a:ext cx="4392295" cy="4371796"/>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descr="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45414" y="5903226"/>
            <a:ext cx="998486" cy="7922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Oval Callout 8"/>
          <p:cNvSpPr/>
          <p:nvPr/>
        </p:nvSpPr>
        <p:spPr>
          <a:xfrm flipH="1">
            <a:off x="5115524" y="5851764"/>
            <a:ext cx="1922834" cy="954773"/>
          </a:xfrm>
          <a:prstGeom prst="wedgeEllipseCallout">
            <a:avLst>
              <a:gd name="adj1" fmla="val -61375"/>
              <a:gd name="adj2" fmla="val -21623"/>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r>
              <a:rPr lang="en-US" sz="1200" dirty="0"/>
              <a:t>78.3% of consumers have used a coupon in the last year. </a:t>
            </a:r>
          </a:p>
        </p:txBody>
      </p:sp>
    </p:spTree>
    <p:extLst>
      <p:ext uri="{BB962C8B-B14F-4D97-AF65-F5344CB8AC3E}">
        <p14:creationId xmlns:p14="http://schemas.microsoft.com/office/powerpoint/2010/main" val="31624003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half" idx="1"/>
            <p:extLst>
              <p:ext uri="{D42A27DB-BD31-4B8C-83A1-F6EECF244321}">
                <p14:modId xmlns:p14="http://schemas.microsoft.com/office/powerpoint/2010/main" val="3894872221"/>
              </p:ext>
            </p:extLst>
          </p:nvPr>
        </p:nvGraphicFramePr>
        <p:xfrm>
          <a:off x="822325" y="1026399"/>
          <a:ext cx="3200400" cy="46716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ontent Placeholder 8"/>
          <p:cNvSpPr>
            <a:spLocks noGrp="1"/>
          </p:cNvSpPr>
          <p:nvPr>
            <p:ph sz="half" idx="2"/>
          </p:nvPr>
        </p:nvSpPr>
        <p:spPr/>
        <p:txBody>
          <a:bodyPr>
            <a:normAutofit lnSpcReduction="10000"/>
          </a:bodyPr>
          <a:lstStyle/>
          <a:p>
            <a:pPr marL="457200" indent="-457200">
              <a:buFont typeface="Arial"/>
              <a:buChar char="•"/>
            </a:pPr>
            <a:r>
              <a:rPr lang="en-US" sz="2200" dirty="0" smtClean="0"/>
              <a:t>App Development</a:t>
            </a:r>
          </a:p>
          <a:p>
            <a:pPr marL="745236" lvl="3" indent="-457200">
              <a:buFont typeface="Arial"/>
              <a:buChar char="•"/>
            </a:pPr>
            <a:r>
              <a:rPr lang="en-US" dirty="0" smtClean="0"/>
              <a:t>Hire designer</a:t>
            </a:r>
          </a:p>
          <a:p>
            <a:pPr marL="745236" lvl="3" indent="-457200">
              <a:buFont typeface="Arial"/>
              <a:buChar char="•"/>
            </a:pPr>
            <a:r>
              <a:rPr lang="en-US" dirty="0" smtClean="0"/>
              <a:t>Code app</a:t>
            </a:r>
          </a:p>
          <a:p>
            <a:pPr marL="745236" lvl="3" indent="-457200">
              <a:buFont typeface="Arial"/>
              <a:buChar char="•"/>
            </a:pPr>
            <a:r>
              <a:rPr lang="en-US" dirty="0" smtClean="0"/>
              <a:t>Test the app</a:t>
            </a:r>
          </a:p>
          <a:p>
            <a:pPr marL="457200" indent="-457200">
              <a:buFont typeface="Arial"/>
              <a:buChar char="•"/>
            </a:pPr>
            <a:r>
              <a:rPr lang="en-US" sz="2200" dirty="0" smtClean="0"/>
              <a:t>Grow User Base</a:t>
            </a:r>
          </a:p>
          <a:p>
            <a:pPr marL="745236" lvl="3" indent="-457200">
              <a:buFont typeface="Arial"/>
              <a:buChar char="•"/>
            </a:pPr>
            <a:r>
              <a:rPr lang="en-US" dirty="0" smtClean="0"/>
              <a:t>Advertising</a:t>
            </a:r>
          </a:p>
          <a:p>
            <a:pPr marL="745236" lvl="3" indent="-457200">
              <a:buFont typeface="Arial"/>
              <a:buChar char="•"/>
            </a:pPr>
            <a:r>
              <a:rPr lang="en-US" dirty="0" smtClean="0"/>
              <a:t>User-uploaded content/social media</a:t>
            </a:r>
          </a:p>
          <a:p>
            <a:pPr marL="457200" indent="-457200">
              <a:buFont typeface="Arial"/>
              <a:buChar char="•"/>
            </a:pPr>
            <a:r>
              <a:rPr lang="en-US" sz="2200" dirty="0" smtClean="0"/>
              <a:t>Expand</a:t>
            </a:r>
          </a:p>
          <a:p>
            <a:pPr marL="745236" lvl="3" indent="-457200">
              <a:buFont typeface="Arial"/>
              <a:buChar char="•"/>
            </a:pPr>
            <a:r>
              <a:rPr lang="en-US" dirty="0" smtClean="0"/>
              <a:t>Partner with companies and business.</a:t>
            </a:r>
          </a:p>
        </p:txBody>
      </p:sp>
      <p:sp>
        <p:nvSpPr>
          <p:cNvPr id="8" name="Title 7"/>
          <p:cNvSpPr>
            <a:spLocks noGrp="1"/>
          </p:cNvSpPr>
          <p:nvPr>
            <p:ph type="title"/>
          </p:nvPr>
        </p:nvSpPr>
        <p:spPr/>
        <p:txBody>
          <a:bodyPr/>
          <a:lstStyle/>
          <a:p>
            <a:r>
              <a:rPr lang="en-US" dirty="0" smtClean="0"/>
              <a:t>3 Year Business plan</a:t>
            </a:r>
            <a:endParaRPr lang="en-US" dirty="0"/>
          </a:p>
        </p:txBody>
      </p:sp>
      <p:pic>
        <p:nvPicPr>
          <p:cNvPr id="10" name="Picture 9" descr="logo.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45414" y="5903226"/>
            <a:ext cx="998486" cy="7922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Oval Callout 6"/>
          <p:cNvSpPr/>
          <p:nvPr/>
        </p:nvSpPr>
        <p:spPr>
          <a:xfrm flipH="1">
            <a:off x="5115524" y="5851764"/>
            <a:ext cx="1922834" cy="954773"/>
          </a:xfrm>
          <a:prstGeom prst="wedgeEllipseCallout">
            <a:avLst>
              <a:gd name="adj1" fmla="val -61375"/>
              <a:gd name="adj2" fmla="val -21623"/>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r>
              <a:rPr lang="en-US" sz="1200" dirty="0"/>
              <a:t>There was a 47% increase in use of local coupons in 2011.</a:t>
            </a:r>
          </a:p>
        </p:txBody>
      </p:sp>
    </p:spTree>
    <p:extLst>
      <p:ext uri="{BB962C8B-B14F-4D97-AF65-F5344CB8AC3E}">
        <p14:creationId xmlns:p14="http://schemas.microsoft.com/office/powerpoint/2010/main" val="439854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dissolve">
                                      <p:cBhvr>
                                        <p:cTn id="10" dur="500"/>
                                        <p:tgtEl>
                                          <p:spTgt spid="9">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dissolve">
                                      <p:cBhvr>
                                        <p:cTn id="13" dur="500"/>
                                        <p:tgtEl>
                                          <p:spTgt spid="9">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dissolve">
                                      <p:cBhvr>
                                        <p:cTn id="16" dur="500"/>
                                        <p:tgtEl>
                                          <p:spTgt spid="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dissolve">
                                      <p:cBhvr>
                                        <p:cTn id="21" dur="500"/>
                                        <p:tgtEl>
                                          <p:spTgt spid="9">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9">
                                            <p:txEl>
                                              <p:pRg st="5" end="5"/>
                                            </p:txEl>
                                          </p:spTgt>
                                        </p:tgtEl>
                                        <p:attrNameLst>
                                          <p:attrName>style.visibility</p:attrName>
                                        </p:attrNameLst>
                                      </p:cBhvr>
                                      <p:to>
                                        <p:strVal val="visible"/>
                                      </p:to>
                                    </p:set>
                                    <p:animEffect transition="in" filter="dissolve">
                                      <p:cBhvr>
                                        <p:cTn id="24" dur="500"/>
                                        <p:tgtEl>
                                          <p:spTgt spid="9">
                                            <p:txEl>
                                              <p:pRg st="5" end="5"/>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dissolve">
                                      <p:cBhvr>
                                        <p:cTn id="27" dur="500"/>
                                        <p:tgtEl>
                                          <p:spTgt spid="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9">
                                            <p:txEl>
                                              <p:pRg st="7" end="7"/>
                                            </p:txEl>
                                          </p:spTgt>
                                        </p:tgtEl>
                                        <p:attrNameLst>
                                          <p:attrName>style.visibility</p:attrName>
                                        </p:attrNameLst>
                                      </p:cBhvr>
                                      <p:to>
                                        <p:strVal val="visible"/>
                                      </p:to>
                                    </p:set>
                                    <p:animEffect transition="in" filter="dissolve">
                                      <p:cBhvr>
                                        <p:cTn id="32" dur="500"/>
                                        <p:tgtEl>
                                          <p:spTgt spid="9">
                                            <p:txEl>
                                              <p:pRg st="7" end="7"/>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animEffect transition="in" filter="dissolve">
                                      <p:cBhvr>
                                        <p:cTn id="35"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432</TotalTime>
  <Words>957</Words>
  <Application>Microsoft Macintosh PowerPoint</Application>
  <PresentationFormat>On-screen Show (4:3)</PresentationFormat>
  <Paragraphs>122</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The Dealhound ™</vt:lpstr>
      <vt:lpstr>The dealhound™ Team</vt:lpstr>
      <vt:lpstr>Problem</vt:lpstr>
      <vt:lpstr>Market Analysis</vt:lpstr>
      <vt:lpstr>Solution – The dealhound™</vt:lpstr>
      <vt:lpstr>Features</vt:lpstr>
      <vt:lpstr>What sets us apart</vt:lpstr>
      <vt:lpstr>Monetization</vt:lpstr>
      <vt:lpstr>3 Year Business plan</vt:lpstr>
      <vt:lpstr>Investment plan and why should you invest in us?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Dealhound ™</dc:title>
  <dc:creator>Jonathan Dominguez</dc:creator>
  <cp:lastModifiedBy>Jonathan Dominguez</cp:lastModifiedBy>
  <cp:revision>73</cp:revision>
  <dcterms:created xsi:type="dcterms:W3CDTF">2013-03-26T01:40:31Z</dcterms:created>
  <dcterms:modified xsi:type="dcterms:W3CDTF">2013-03-27T05:11:36Z</dcterms:modified>
</cp:coreProperties>
</file>